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2"/>
  </p:handoutMasterIdLst>
  <p:sldIdLst>
    <p:sldId id="303" r:id="rId2"/>
    <p:sldId id="257" r:id="rId3"/>
    <p:sldId id="297" r:id="rId4"/>
    <p:sldId id="259"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66" r:id="rId21"/>
    <p:sldId id="300" r:id="rId22"/>
    <p:sldId id="301" r:id="rId23"/>
    <p:sldId id="293" r:id="rId24"/>
    <p:sldId id="298" r:id="rId25"/>
    <p:sldId id="294" r:id="rId26"/>
    <p:sldId id="295" r:id="rId27"/>
    <p:sldId id="299" r:id="rId28"/>
    <p:sldId id="302" r:id="rId29"/>
    <p:sldId id="276" r:id="rId30"/>
    <p:sldId id="271" r:id="rId31"/>
  </p:sldIdLst>
  <p:sldSz cx="9144000" cy="6858000" type="screen4x3"/>
  <p:notesSz cx="6797675" cy="9926638"/>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58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04" autoAdjust="0"/>
  </p:normalViewPr>
  <p:slideViewPr>
    <p:cSldViewPr>
      <p:cViewPr varScale="1">
        <p:scale>
          <a:sx n="111" d="100"/>
          <a:sy n="111" d="100"/>
        </p:scale>
        <p:origin x="161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CF8ECB6-3573-4D79-9F3C-85A51F4E5D62}" type="datetimeFigureOut">
              <a:rPr lang="hr-HR" smtClean="0"/>
              <a:t>23.1.2020.</a:t>
            </a:fld>
            <a:endParaRPr lang="hr-HR"/>
          </a:p>
        </p:txBody>
      </p:sp>
      <p:sp>
        <p:nvSpPr>
          <p:cNvPr id="4" name="Rezervirano mjesto podnožja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hr-HR"/>
          </a:p>
        </p:txBody>
      </p:sp>
      <p:sp>
        <p:nvSpPr>
          <p:cNvPr id="5" name="Rezervirano mjesto broja slajd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6A4FFB0-FA31-44A8-9CEA-F1D750891253}" type="slidenum">
              <a:rPr lang="hr-HR" smtClean="0"/>
              <a:t>‹#›</a:t>
            </a:fld>
            <a:endParaRPr lang="hr-HR"/>
          </a:p>
        </p:txBody>
      </p:sp>
    </p:spTree>
    <p:extLst>
      <p:ext uri="{BB962C8B-B14F-4D97-AF65-F5344CB8AC3E}">
        <p14:creationId xmlns:p14="http://schemas.microsoft.com/office/powerpoint/2010/main" val="352276873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7AD4C369-047A-4805-86C8-763AC3F9D061}" type="datetimeFigureOut">
              <a:rPr lang="hr-HR" smtClean="0"/>
              <a:t>23.1.2020.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2003992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7AD4C369-047A-4805-86C8-763AC3F9D061}" type="datetimeFigureOut">
              <a:rPr lang="hr-HR" smtClean="0"/>
              <a:t>23.1.2020.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173520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7AD4C369-047A-4805-86C8-763AC3F9D061}" type="datetimeFigureOut">
              <a:rPr lang="hr-HR" smtClean="0"/>
              <a:t>23.1.2020.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361912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7AD4C369-047A-4805-86C8-763AC3F9D061}" type="datetimeFigureOut">
              <a:rPr lang="hr-HR" smtClean="0"/>
              <a:t>23.1.2020.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807265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D4C369-047A-4805-86C8-763AC3F9D061}" type="datetimeFigureOut">
              <a:rPr lang="hr-HR" smtClean="0"/>
              <a:t>23.1.2020.</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1408210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7AD4C369-047A-4805-86C8-763AC3F9D061}" type="datetimeFigureOut">
              <a:rPr lang="hr-HR" smtClean="0"/>
              <a:t>23.1.2020.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1525659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7AD4C369-047A-4805-86C8-763AC3F9D061}" type="datetimeFigureOut">
              <a:rPr lang="hr-HR" smtClean="0"/>
              <a:t>23.1.2020.</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117089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7AD4C369-047A-4805-86C8-763AC3F9D061}" type="datetimeFigureOut">
              <a:rPr lang="hr-HR" smtClean="0"/>
              <a:t>23.1.2020.</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3823357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D4C369-047A-4805-86C8-763AC3F9D061}" type="datetimeFigureOut">
              <a:rPr lang="hr-HR" smtClean="0"/>
              <a:t>23.1.2020.</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115648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D4C369-047A-4805-86C8-763AC3F9D061}" type="datetimeFigureOut">
              <a:rPr lang="hr-HR" smtClean="0"/>
              <a:t>23.1.2020.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3206522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D4C369-047A-4805-86C8-763AC3F9D061}" type="datetimeFigureOut">
              <a:rPr lang="hr-HR" smtClean="0"/>
              <a:t>23.1.2020.</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E56D3F1-D5E9-4C2A-97B7-BAFE490104A2}" type="slidenum">
              <a:rPr lang="hr-HR" smtClean="0"/>
              <a:t>‹#›</a:t>
            </a:fld>
            <a:endParaRPr lang="hr-HR"/>
          </a:p>
        </p:txBody>
      </p:sp>
    </p:spTree>
    <p:extLst>
      <p:ext uri="{BB962C8B-B14F-4D97-AF65-F5344CB8AC3E}">
        <p14:creationId xmlns:p14="http://schemas.microsoft.com/office/powerpoint/2010/main" val="252147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4C369-047A-4805-86C8-763AC3F9D061}" type="datetimeFigureOut">
              <a:rPr lang="hr-HR" smtClean="0"/>
              <a:t>23.1.2020.</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6D3F1-D5E9-4C2A-97B7-BAFE490104A2}" type="slidenum">
              <a:rPr lang="hr-HR" smtClean="0"/>
              <a:t>‹#›</a:t>
            </a:fld>
            <a:endParaRPr lang="hr-HR"/>
          </a:p>
        </p:txBody>
      </p:sp>
    </p:spTree>
    <p:extLst>
      <p:ext uri="{BB962C8B-B14F-4D97-AF65-F5344CB8AC3E}">
        <p14:creationId xmlns:p14="http://schemas.microsoft.com/office/powerpoint/2010/main" val="1627089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hyperlink" Target="https://data.unicef.org/resources/state-worlds-children-2017-statistical-tables" TargetMode="External"/><Relationship Id="rId3" Type="http://schemas.openxmlformats.org/officeDocument/2006/relationships/hyperlink" Target="https://www.unodc.org/documents/treaties/UNTOC/Publications/TOC%20Convention/TOCebook-e.pdf" TargetMode="External"/><Relationship Id="rId7" Type="http://schemas.openxmlformats.org/officeDocument/2006/relationships/hyperlink" Target="https://treaties.un.org/doc/source/RecentTexts/18-12_c_E.pdf" TargetMode="External"/><Relationship Id="rId2" Type="http://schemas.openxmlformats.org/officeDocument/2006/relationships/hyperlink" Target="https://www.ohchr.org/en/professionalinterest/pages/protocoltraffickinginpersons.aspx" TargetMode="External"/><Relationship Id="rId1" Type="http://schemas.openxmlformats.org/officeDocument/2006/relationships/slideLayout" Target="../slideLayouts/slideLayout7.xml"/><Relationship Id="rId6" Type="http://schemas.openxmlformats.org/officeDocument/2006/relationships/hyperlink" Target="https://www.ohchr.org/en/professionalinterest/pages/crc.aspx" TargetMode="External"/><Relationship Id="rId5" Type="http://schemas.openxmlformats.org/officeDocument/2006/relationships/hyperlink" Target="https://www.unodc.org/documents/middleeastandnorthafrica/smuggling-migrants/SoM_Protocol_English.pdf" TargetMode="External"/><Relationship Id="rId4" Type="http://schemas.openxmlformats.org/officeDocument/2006/relationships/hyperlink" Target="https://www.ohchr.org/EN/ProfessionalInterest/Pages/ProtocolTraffickingInPersons.aspx"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hyper-reach.com/best-practices-in-emergency-notification-missing-person-alerts/" TargetMode="External"/><Relationship Id="rId3" Type="http://schemas.openxmlformats.org/officeDocument/2006/relationships/hyperlink" Target="https://www.coe.int/en/web/conventions/full-list/-/conventions/treaty/201" TargetMode="External"/><Relationship Id="rId7" Type="http://schemas.openxmlformats.org/officeDocument/2006/relationships/hyperlink" Target="http://www.economics-human-trafficking.net/anti-trafficking-3p.html" TargetMode="External"/><Relationship Id="rId2" Type="http://schemas.openxmlformats.org/officeDocument/2006/relationships/hyperlink" Target="https://rm.coe.int/168008371d" TargetMode="External"/><Relationship Id="rId1" Type="http://schemas.openxmlformats.org/officeDocument/2006/relationships/slideLayout" Target="../slideLayouts/slideLayout7.xml"/><Relationship Id="rId6" Type="http://schemas.openxmlformats.org/officeDocument/2006/relationships/hyperlink" Target="http://www.news.va/en/news/le-grandi-religioni-firmano-accordo-storico-in-vat" TargetMode="External"/><Relationship Id="rId5" Type="http://schemas.openxmlformats.org/officeDocument/2006/relationships/hyperlink" Target="https://pravamanjina.gov.hr/UserDocsImages/arhiva/Nacionalni%20plan%20za%20suzbijanje%20trgovanja%20ljudima%202012-2015.pdf" TargetMode="External"/><Relationship Id="rId4" Type="http://schemas.openxmlformats.org/officeDocument/2006/relationships/hyperlink" Target="http://www.gov.uk/government/publications/identifying-and-supporting-victims-of-human-trafficking-guidance-for-health-staff" TargetMode="External"/><Relationship Id="rId9" Type="http://schemas.openxmlformats.org/officeDocument/2006/relationships/hyperlink" Target="http://publications.iom.int/bookstore/free/CT_Handbook.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14223" y="186263"/>
            <a:ext cx="8534400" cy="357534"/>
          </a:xfrm>
          <a:prstGeom prst="rect">
            <a:avLst/>
          </a:prstGeom>
        </p:spPr>
        <p:txBody>
          <a:bodyPr wrap="square">
            <a:spAutoFit/>
          </a:bodyPr>
          <a:lstStyle/>
          <a:p>
            <a:pPr>
              <a:lnSpc>
                <a:spcPct val="115000"/>
              </a:lnSpc>
              <a:spcAft>
                <a:spcPts val="1000"/>
              </a:spcAft>
            </a:pPr>
            <a:r>
              <a:rPr lang="hr-HR" sz="1600" dirty="0" smtClean="0">
                <a:latin typeface="Times New Roman" panose="02020603050405020304" pitchFamily="18" charset="0"/>
                <a:ea typeface="Calibri" panose="020F0502020204030204" pitchFamily="34" charset="0"/>
                <a:cs typeface="Times New Roman" panose="02020603050405020304" pitchFamily="18" charset="0"/>
              </a:rPr>
              <a:t>Znanstvena konferencija „Prevencija </a:t>
            </a:r>
            <a:r>
              <a:rPr lang="hr-HR" sz="1600" dirty="0">
                <a:latin typeface="Times New Roman" panose="02020603050405020304" pitchFamily="18" charset="0"/>
                <a:ea typeface="Calibri" panose="020F0502020204030204" pitchFamily="34" charset="0"/>
                <a:cs typeface="Times New Roman" panose="02020603050405020304" pitchFamily="18" charset="0"/>
              </a:rPr>
              <a:t>trgovanja </a:t>
            </a:r>
            <a:r>
              <a:rPr lang="hr-HR" sz="1600" dirty="0" smtClean="0">
                <a:latin typeface="Times New Roman" panose="02020603050405020304" pitchFamily="18" charset="0"/>
                <a:ea typeface="Calibri" panose="020F0502020204030204" pitchFamily="34" charset="0"/>
                <a:cs typeface="Times New Roman" panose="02020603050405020304" pitchFamily="18" charset="0"/>
              </a:rPr>
              <a:t>ljudima</a:t>
            </a:r>
            <a:r>
              <a:rPr lang="hr-HR" sz="1600" dirty="0" smtClean="0">
                <a:latin typeface="Times New Roman" panose="02020603050405020304" pitchFamily="18" charset="0"/>
                <a:ea typeface="Calibri" panose="020F0502020204030204" pitchFamily="34" charset="0"/>
                <a:cs typeface="Times New Roman" panose="02020603050405020304" pitchFamily="18" charset="0"/>
              </a:rPr>
              <a:t>”</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Slika 2"/>
          <p:cNvPicPr>
            <a:picLocks noChangeAspect="1"/>
          </p:cNvPicPr>
          <p:nvPr/>
        </p:nvPicPr>
        <p:blipFill>
          <a:blip r:embed="rId2"/>
          <a:stretch>
            <a:fillRect/>
          </a:stretch>
        </p:blipFill>
        <p:spPr>
          <a:xfrm>
            <a:off x="6629400" y="186263"/>
            <a:ext cx="2298391" cy="426757"/>
          </a:xfrm>
          <a:prstGeom prst="rect">
            <a:avLst/>
          </a:prstGeom>
        </p:spPr>
      </p:pic>
      <p:sp>
        <p:nvSpPr>
          <p:cNvPr id="4" name="TekstniOkvir 3"/>
          <p:cNvSpPr txBox="1"/>
          <p:nvPr/>
        </p:nvSpPr>
        <p:spPr>
          <a:xfrm>
            <a:off x="905774" y="4440979"/>
            <a:ext cx="7508631" cy="1107996"/>
          </a:xfrm>
          <a:prstGeom prst="rect">
            <a:avLst/>
          </a:prstGeom>
          <a:noFill/>
        </p:spPr>
        <p:txBody>
          <a:bodyPr wrap="square" rtlCol="0">
            <a:spAutoFit/>
          </a:bodyPr>
          <a:lstStyle/>
          <a:p>
            <a:pPr algn="ctr"/>
            <a:r>
              <a:rPr lang="hr-HR" sz="2200" b="1" dirty="0" smtClean="0">
                <a:solidFill>
                  <a:srgbClr val="FF0000"/>
                </a:solidFill>
                <a:latin typeface="Times New Roman" panose="02020603050405020304" pitchFamily="18" charset="0"/>
                <a:cs typeface="Times New Roman" panose="02020603050405020304" pitchFamily="18" charset="0"/>
              </a:rPr>
              <a:t>OBLICI ISKORIŠTAVANJA </a:t>
            </a:r>
          </a:p>
          <a:p>
            <a:pPr algn="ctr"/>
            <a:endParaRPr lang="hr-HR" sz="2200" b="1" dirty="0" smtClean="0">
              <a:solidFill>
                <a:srgbClr val="FF0000"/>
              </a:solidFill>
              <a:latin typeface="Times New Roman" panose="02020603050405020304" pitchFamily="18" charset="0"/>
              <a:cs typeface="Times New Roman" panose="02020603050405020304" pitchFamily="18" charset="0"/>
            </a:endParaRPr>
          </a:p>
          <a:p>
            <a:pPr algn="ctr"/>
            <a:r>
              <a:rPr lang="hr-HR" sz="2200" b="1" dirty="0" smtClean="0">
                <a:solidFill>
                  <a:srgbClr val="FF0000"/>
                </a:solidFill>
                <a:latin typeface="Times New Roman" panose="02020603050405020304" pitchFamily="18" charset="0"/>
                <a:cs typeface="Times New Roman" panose="02020603050405020304" pitchFamily="18" charset="0"/>
              </a:rPr>
              <a:t>ŽRTAVA TRGOVANJA LJUDIMA</a:t>
            </a:r>
            <a:endParaRPr lang="hr-HR" sz="2200" b="1" dirty="0">
              <a:solidFill>
                <a:srgbClr val="FF0000"/>
              </a:solidFill>
              <a:latin typeface="Times New Roman" panose="02020603050405020304" pitchFamily="18" charset="0"/>
              <a:cs typeface="Times New Roman" panose="02020603050405020304" pitchFamily="18" charset="0"/>
            </a:endParaRPr>
          </a:p>
        </p:txBody>
      </p:sp>
      <p:pic>
        <p:nvPicPr>
          <p:cNvPr id="5" name="Slika 4"/>
          <p:cNvPicPr>
            <a:picLocks noChangeAspect="1"/>
          </p:cNvPicPr>
          <p:nvPr/>
        </p:nvPicPr>
        <p:blipFill>
          <a:blip r:embed="rId3"/>
          <a:stretch>
            <a:fillRect/>
          </a:stretch>
        </p:blipFill>
        <p:spPr>
          <a:xfrm>
            <a:off x="1143000" y="5867400"/>
            <a:ext cx="7962066" cy="908383"/>
          </a:xfrm>
          <a:prstGeom prst="rect">
            <a:avLst/>
          </a:prstGeom>
        </p:spPr>
      </p:pic>
      <p:pic>
        <p:nvPicPr>
          <p:cNvPr id="6" name="Slika 5"/>
          <p:cNvPicPr>
            <a:picLocks noChangeAspect="1"/>
          </p:cNvPicPr>
          <p:nvPr/>
        </p:nvPicPr>
        <p:blipFill>
          <a:blip r:embed="rId4"/>
          <a:stretch>
            <a:fillRect/>
          </a:stretch>
        </p:blipFill>
        <p:spPr>
          <a:xfrm>
            <a:off x="214223" y="990601"/>
            <a:ext cx="4052977" cy="1828800"/>
          </a:xfrm>
          <a:prstGeom prst="rect">
            <a:avLst/>
          </a:prstGeom>
        </p:spPr>
      </p:pic>
      <p:pic>
        <p:nvPicPr>
          <p:cNvPr id="7" name="Slika 6"/>
          <p:cNvPicPr>
            <a:picLocks noChangeAspect="1"/>
          </p:cNvPicPr>
          <p:nvPr/>
        </p:nvPicPr>
        <p:blipFill>
          <a:blip r:embed="rId5"/>
          <a:stretch>
            <a:fillRect/>
          </a:stretch>
        </p:blipFill>
        <p:spPr>
          <a:xfrm>
            <a:off x="4724399" y="2438516"/>
            <a:ext cx="4024223" cy="1603387"/>
          </a:xfrm>
          <a:prstGeom prst="rect">
            <a:avLst/>
          </a:prstGeom>
        </p:spPr>
      </p:pic>
    </p:spTree>
    <p:extLst>
      <p:ext uri="{BB962C8B-B14F-4D97-AF65-F5344CB8AC3E}">
        <p14:creationId xmlns:p14="http://schemas.microsoft.com/office/powerpoint/2010/main" val="451346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04800" y="457200"/>
            <a:ext cx="7543800" cy="3539430"/>
          </a:xfrm>
          <a:prstGeom prst="rect">
            <a:avLst/>
          </a:prstGeom>
        </p:spPr>
        <p:txBody>
          <a:bodyPr wrap="square">
            <a:spAutoFit/>
          </a:bodyPr>
          <a:lstStyle/>
          <a:p>
            <a:pPr indent="457200" algn="just">
              <a:spcAft>
                <a:spcPts val="0"/>
              </a:spcAft>
            </a:pPr>
            <a:r>
              <a:rPr lang="hr-HR" sz="1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Trgovina ljudima radi prosjačenja</a:t>
            </a:r>
            <a:r>
              <a:rPr lang="hr-HR"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hr-HR" sz="1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spcAft>
                <a:spcPts val="0"/>
              </a:spcAft>
            </a:pPr>
            <a:endParaRPr lang="hr-HR" sz="1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spcAft>
                <a:spcPts val="0"/>
              </a:spcAft>
            </a:pPr>
            <a:endParaRPr lang="hr-HR" sz="1600" dirty="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Tx/>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velike gradske sredine, trgovi, okupljališna mjesta</a:t>
            </a:r>
          </a:p>
          <a:p>
            <a:pPr marL="1200150" lvl="2" indent="-285750" algn="just">
              <a:buFontTx/>
              <a:buChar char="-"/>
            </a:pP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Tx/>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prisiljeni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na prosjačenje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(i od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strane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vlastitih roditelja)</a:t>
            </a:r>
          </a:p>
          <a:p>
            <a:pPr marL="1200150" lvl="2" indent="-285750" algn="just">
              <a:buFontTx/>
              <a:buChar char="-"/>
            </a:pP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Tx/>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"iznajmljivanje" trgovcima</a:t>
            </a:r>
          </a:p>
          <a:p>
            <a:pPr marL="1200150" lvl="2" indent="-285750" algn="just">
              <a:buFontTx/>
              <a:buChar char="-"/>
            </a:pPr>
            <a:endParaRPr lang="hr-HR" sz="1600" dirty="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Tx/>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n</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amjerno sakaćeni</a:t>
            </a:r>
          </a:p>
          <a:p>
            <a:pPr marL="1200150" lvl="2" indent="-285750" algn="just">
              <a:buFontTx/>
              <a:buChar char="-"/>
            </a:pP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Tx/>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o</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bmanuti lažnim obećanjima rehabilitacije</a:t>
            </a:r>
          </a:p>
          <a:p>
            <a:pPr marL="1200150" lvl="2" indent="-285750" algn="just">
              <a:buFontTx/>
              <a:buChar char="-"/>
            </a:pP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Tx/>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p</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risiljeni na dnevni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kriminalni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dohodak: 300-500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eura po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danu</a:t>
            </a:r>
            <a:endParaRPr lang="hr-HR"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Slika 2"/>
          <p:cNvPicPr>
            <a:picLocks noChangeAspect="1"/>
          </p:cNvPicPr>
          <p:nvPr/>
        </p:nvPicPr>
        <p:blipFill>
          <a:blip r:embed="rId2"/>
          <a:stretch>
            <a:fillRect/>
          </a:stretch>
        </p:blipFill>
        <p:spPr>
          <a:xfrm>
            <a:off x="401515" y="4495800"/>
            <a:ext cx="2857500" cy="1600200"/>
          </a:xfrm>
          <a:prstGeom prst="rect">
            <a:avLst/>
          </a:prstGeom>
        </p:spPr>
      </p:pic>
      <p:pic>
        <p:nvPicPr>
          <p:cNvPr id="4" name="Slika 3"/>
          <p:cNvPicPr>
            <a:picLocks noChangeAspect="1"/>
          </p:cNvPicPr>
          <p:nvPr/>
        </p:nvPicPr>
        <p:blipFill>
          <a:blip r:embed="rId3"/>
          <a:stretch>
            <a:fillRect/>
          </a:stretch>
        </p:blipFill>
        <p:spPr>
          <a:xfrm>
            <a:off x="3429000" y="5008685"/>
            <a:ext cx="2505075" cy="1828800"/>
          </a:xfrm>
          <a:prstGeom prst="rect">
            <a:avLst/>
          </a:prstGeom>
        </p:spPr>
      </p:pic>
      <p:pic>
        <p:nvPicPr>
          <p:cNvPr id="5" name="Slika 4"/>
          <p:cNvPicPr>
            <a:picLocks noChangeAspect="1"/>
          </p:cNvPicPr>
          <p:nvPr/>
        </p:nvPicPr>
        <p:blipFill>
          <a:blip r:embed="rId4"/>
          <a:stretch>
            <a:fillRect/>
          </a:stretch>
        </p:blipFill>
        <p:spPr>
          <a:xfrm>
            <a:off x="6104060" y="4495800"/>
            <a:ext cx="2543175" cy="1600200"/>
          </a:xfrm>
          <a:prstGeom prst="rect">
            <a:avLst/>
          </a:prstGeom>
        </p:spPr>
      </p:pic>
    </p:spTree>
    <p:extLst>
      <p:ext uri="{BB962C8B-B14F-4D97-AF65-F5344CB8AC3E}">
        <p14:creationId xmlns:p14="http://schemas.microsoft.com/office/powerpoint/2010/main" val="2556253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04800" y="381000"/>
            <a:ext cx="8382000" cy="3693319"/>
          </a:xfrm>
          <a:prstGeom prst="rect">
            <a:avLst/>
          </a:prstGeom>
        </p:spPr>
        <p:txBody>
          <a:bodyPr wrap="square">
            <a:spAutoFit/>
          </a:bodyPr>
          <a:lstStyle/>
          <a:p>
            <a:pPr indent="449580" algn="just">
              <a:spcAft>
                <a:spcPts val="0"/>
              </a:spcAft>
            </a:pPr>
            <a:r>
              <a:rPr lang="hr-HR" sz="1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Seksualno iskorištavanje</a:t>
            </a:r>
            <a:r>
              <a:rPr lang="hr-HR" sz="1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449580" algn="just">
              <a:spcAft>
                <a:spcPts val="0"/>
              </a:spcAft>
            </a:pP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4,5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milijuna ljudi širom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svijeta</a:t>
            </a:r>
          </a:p>
          <a:p>
            <a:pPr marL="742950" lvl="1" indent="-285750" algn="just">
              <a:buFont typeface="Arial" panose="020B0604020202020204" pitchFamily="34" charset="0"/>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Europa: 140.000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žrtava </a:t>
            </a:r>
          </a:p>
          <a:p>
            <a:pPr marL="742950" lvl="1" indent="-285750" algn="just">
              <a:buFont typeface="Arial" panose="020B0604020202020204" pitchFamily="34" charset="0"/>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pornografija, prostitucija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i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seksualna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trgovina</a:t>
            </a:r>
          </a:p>
          <a:p>
            <a:pPr marL="742950" lvl="1" indent="-285750" algn="just">
              <a:buFont typeface="Arial" panose="020B0604020202020204" pitchFamily="34" charset="0"/>
              <a:buChar char="•"/>
            </a:pPr>
            <a:r>
              <a:rPr lang="it-IT" sz="1600" dirty="0">
                <a:latin typeface="Times New Roman" panose="02020603050405020304" pitchFamily="18" charset="0"/>
                <a:ea typeface="Times New Roman" panose="02020603050405020304" pitchFamily="18" charset="0"/>
                <a:cs typeface="Times New Roman" panose="02020603050405020304" pitchFamily="18" charset="0"/>
              </a:rPr>
              <a:t>preprodaja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obnaženih</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fotografij</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a</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it-IT" sz="1600" dirty="0" err="1" smtClean="0">
                <a:latin typeface="Times New Roman" panose="02020603050405020304" pitchFamily="18" charset="0"/>
                <a:ea typeface="Times New Roman" panose="02020603050405020304" pitchFamily="18" charset="0"/>
                <a:cs typeface="Times New Roman" panose="02020603050405020304" pitchFamily="18" charset="0"/>
              </a:rPr>
              <a:t>dječja</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pornografija</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pedofilski</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it-IT" sz="1600" dirty="0" err="1" smtClean="0">
                <a:latin typeface="Times New Roman" panose="02020603050405020304" pitchFamily="18" charset="0"/>
                <a:ea typeface="Times New Roman" panose="02020603050405020304" pitchFamily="18" charset="0"/>
                <a:cs typeface="Times New Roman" panose="02020603050405020304" pitchFamily="18" charset="0"/>
              </a:rPr>
              <a:t>najam</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kupovina</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dječinstva</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nevinih</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smtClean="0">
                <a:latin typeface="Times New Roman" panose="02020603050405020304" pitchFamily="18" charset="0"/>
                <a:ea typeface="Times New Roman" panose="02020603050405020304" pitchFamily="18" charset="0"/>
                <a:cs typeface="Times New Roman" panose="02020603050405020304" pitchFamily="18" charset="0"/>
              </a:rPr>
              <a:t>djevojčica</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1" algn="just"/>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Trgovci:</a:t>
            </a:r>
          </a:p>
          <a:p>
            <a:pPr marL="742950" lvl="1" indent="-285750" algn="just">
              <a:buFont typeface="Arial" panose="020B0604020202020204" pitchFamily="34" charset="0"/>
              <a:buChar char="•"/>
            </a:pPr>
            <a:endParaRPr lang="hr-HR" sz="16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obmana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lažnih poslova: </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manekenki,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starleta, </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glumica</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smtClean="0">
                <a:latin typeface="Times New Roman" panose="02020603050405020304" pitchFamily="18" charset="0"/>
                <a:ea typeface="Times New Roman" panose="02020603050405020304" pitchFamily="18" charset="0"/>
                <a:cs typeface="Times New Roman" panose="02020603050405020304" pitchFamily="18" charset="0"/>
              </a:rPr>
              <a:t>modela</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plesačica, dadilja</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6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r>
              <a:rPr lang="it-IT" sz="1600" dirty="0" err="1" smtClean="0">
                <a:latin typeface="Times New Roman" panose="02020603050405020304" pitchFamily="18" charset="0"/>
                <a:ea typeface="Times New Roman" panose="02020603050405020304" pitchFamily="18" charset="0"/>
                <a:cs typeface="Times New Roman" panose="02020603050405020304" pitchFamily="18" charset="0"/>
              </a:rPr>
              <a:t>upotreba</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nasilja</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prijetnje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laži</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dužničkog</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ropstva</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drogiranje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oduzimanje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putovnice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prijetnje</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vlastitim</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dirty="0" err="1">
                <a:latin typeface="Times New Roman" panose="02020603050405020304" pitchFamily="18" charset="0"/>
                <a:ea typeface="Times New Roman" panose="02020603050405020304" pitchFamily="18" charset="0"/>
                <a:cs typeface="Times New Roman" panose="02020603050405020304" pitchFamily="18" charset="0"/>
              </a:rPr>
              <a:t>obiteljima</a:t>
            </a:r>
            <a:r>
              <a:rPr lang="it-IT" sz="1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hr-HR" sz="16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Arial" panose="020B0604020202020204" pitchFamily="34" charset="0"/>
              <a:buChar char="•"/>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spcAft>
                <a:spcPts val="0"/>
              </a:spcAft>
            </a:pPr>
            <a:r>
              <a:rPr lang="hr-HR"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Slika 2"/>
          <p:cNvPicPr/>
          <p:nvPr/>
        </p:nvPicPr>
        <p:blipFill>
          <a:blip r:embed="rId2"/>
          <a:stretch>
            <a:fillRect/>
          </a:stretch>
        </p:blipFill>
        <p:spPr>
          <a:xfrm>
            <a:off x="2743200" y="3962400"/>
            <a:ext cx="3810000" cy="1752600"/>
          </a:xfrm>
          <a:prstGeom prst="rect">
            <a:avLst/>
          </a:prstGeom>
        </p:spPr>
      </p:pic>
      <p:sp>
        <p:nvSpPr>
          <p:cNvPr id="4" name="Pravokutnik 3"/>
          <p:cNvSpPr/>
          <p:nvPr/>
        </p:nvSpPr>
        <p:spPr>
          <a:xfrm>
            <a:off x="1295399" y="6324600"/>
            <a:ext cx="6553200" cy="307777"/>
          </a:xfrm>
          <a:prstGeom prst="rect">
            <a:avLst/>
          </a:prstGeom>
        </p:spPr>
        <p:txBody>
          <a:bodyPr wrap="square">
            <a:spAutoFit/>
          </a:bodyPr>
          <a:lstStyle/>
          <a:p>
            <a:pPr indent="449580" algn="just">
              <a:spcAft>
                <a:spcPts val="0"/>
              </a:spcAft>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Najzastupljenija ruta konačne destinacije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su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Amerika i srednja Europa.</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Slika 5"/>
          <p:cNvPicPr>
            <a:picLocks noChangeAspect="1"/>
          </p:cNvPicPr>
          <p:nvPr/>
        </p:nvPicPr>
        <p:blipFill>
          <a:blip r:embed="rId3"/>
          <a:stretch>
            <a:fillRect/>
          </a:stretch>
        </p:blipFill>
        <p:spPr>
          <a:xfrm>
            <a:off x="572676" y="5806428"/>
            <a:ext cx="7998645" cy="274344"/>
          </a:xfrm>
          <a:prstGeom prst="rect">
            <a:avLst/>
          </a:prstGeom>
        </p:spPr>
      </p:pic>
      <p:pic>
        <p:nvPicPr>
          <p:cNvPr id="7" name="Slika 6"/>
          <p:cNvPicPr>
            <a:picLocks noChangeAspect="1"/>
          </p:cNvPicPr>
          <p:nvPr/>
        </p:nvPicPr>
        <p:blipFill>
          <a:blip r:embed="rId4"/>
          <a:stretch>
            <a:fillRect/>
          </a:stretch>
        </p:blipFill>
        <p:spPr>
          <a:xfrm>
            <a:off x="5257800" y="134654"/>
            <a:ext cx="2286000" cy="688319"/>
          </a:xfrm>
          <a:prstGeom prst="rect">
            <a:avLst/>
          </a:prstGeom>
        </p:spPr>
      </p:pic>
      <p:pic>
        <p:nvPicPr>
          <p:cNvPr id="9" name="Slika 8"/>
          <p:cNvPicPr>
            <a:picLocks noChangeAspect="1"/>
          </p:cNvPicPr>
          <p:nvPr/>
        </p:nvPicPr>
        <p:blipFill>
          <a:blip r:embed="rId5"/>
          <a:stretch>
            <a:fillRect/>
          </a:stretch>
        </p:blipFill>
        <p:spPr>
          <a:xfrm>
            <a:off x="6629400" y="822973"/>
            <a:ext cx="2238375" cy="870055"/>
          </a:xfrm>
          <a:prstGeom prst="rect">
            <a:avLst/>
          </a:prstGeom>
        </p:spPr>
      </p:pic>
    </p:spTree>
    <p:extLst>
      <p:ext uri="{BB962C8B-B14F-4D97-AF65-F5344CB8AC3E}">
        <p14:creationId xmlns:p14="http://schemas.microsoft.com/office/powerpoint/2010/main" val="3746367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28600" y="609600"/>
            <a:ext cx="8534400" cy="2031325"/>
          </a:xfrm>
          <a:prstGeom prst="rect">
            <a:avLst/>
          </a:prstGeom>
        </p:spPr>
        <p:txBody>
          <a:bodyPr wrap="square">
            <a:spAutoFit/>
          </a:bodyPr>
          <a:lstStyle/>
          <a:p>
            <a:pPr indent="457200" algn="just">
              <a:spcAft>
                <a:spcPts val="0"/>
              </a:spcAft>
            </a:pPr>
            <a:r>
              <a:rPr lang="hr-HR" sz="1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Prisilni / nametnuti dječji brakovi</a:t>
            </a:r>
            <a:r>
              <a:rPr lang="hr-HR"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spcAft>
                <a:spcPts val="0"/>
              </a:spcAft>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12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milijuna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djevojčica,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u dobnoj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skupini</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8-15 godina</a:t>
            </a:r>
          </a:p>
          <a:p>
            <a:pPr lvl="1" algn="just"/>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mlade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djevojke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prisiljene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na vjenčanje ili ih se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daje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muževima kao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otkupninu dužničkog ropstva.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u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nekim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kulturama - očuvanje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pojedinih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tradicija</a:t>
            </a:r>
          </a:p>
          <a:p>
            <a:pPr marL="742950" lvl="1" indent="-285750" algn="just">
              <a:buFont typeface="Wingdings" panose="05000000000000000000" pitchFamily="2" charset="2"/>
              <a:buChar char="Ø"/>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žrtve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teškog fizičkog rada ili seksualnog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zlostavljanja</a:t>
            </a: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ravokutnik 2"/>
          <p:cNvSpPr/>
          <p:nvPr/>
        </p:nvSpPr>
        <p:spPr>
          <a:xfrm>
            <a:off x="609600" y="5562600"/>
            <a:ext cx="8153400" cy="954107"/>
          </a:xfrm>
          <a:prstGeom prst="rect">
            <a:avLst/>
          </a:prstGeom>
        </p:spPr>
        <p:txBody>
          <a:bodyPr wrap="square">
            <a:spAutoFit/>
          </a:bodyPr>
          <a:lstStyle/>
          <a:p>
            <a:pPr lvl="0" indent="457200" algn="just"/>
            <a:endPar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indent="457200" algn="ctr"/>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 </a:t>
            </a:r>
            <a:r>
              <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dijelovima jugoistočne Azije, Indija, Bangladeš, Nigerija, Brazil, Etiopija, Pakistan, Meksiko, Indonezija, Demokratska Republika Kongo, Uganda, Tanzanija, Filipini, Egipat, Niger, Mozambik, Sudan, Nepal, Afganistan, Tajland i Kenija.</a:t>
            </a:r>
            <a:r>
              <a:rPr lang="hr-HR" sz="1400" baseline="30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hr-HR" sz="14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Slika 7"/>
          <p:cNvPicPr>
            <a:picLocks noChangeAspect="1"/>
          </p:cNvPicPr>
          <p:nvPr/>
        </p:nvPicPr>
        <p:blipFill>
          <a:blip r:embed="rId2"/>
          <a:stretch>
            <a:fillRect/>
          </a:stretch>
        </p:blipFill>
        <p:spPr>
          <a:xfrm>
            <a:off x="4038600" y="2847010"/>
            <a:ext cx="2057400" cy="1290304"/>
          </a:xfrm>
          <a:prstGeom prst="rect">
            <a:avLst/>
          </a:prstGeom>
        </p:spPr>
      </p:pic>
      <p:pic>
        <p:nvPicPr>
          <p:cNvPr id="4" name="Slika 3"/>
          <p:cNvPicPr>
            <a:picLocks noChangeAspect="1"/>
          </p:cNvPicPr>
          <p:nvPr/>
        </p:nvPicPr>
        <p:blipFill>
          <a:blip r:embed="rId3"/>
          <a:stretch>
            <a:fillRect/>
          </a:stretch>
        </p:blipFill>
        <p:spPr>
          <a:xfrm>
            <a:off x="6248400" y="4343400"/>
            <a:ext cx="2057400" cy="1219200"/>
          </a:xfrm>
          <a:prstGeom prst="rect">
            <a:avLst/>
          </a:prstGeom>
        </p:spPr>
      </p:pic>
      <p:pic>
        <p:nvPicPr>
          <p:cNvPr id="5" name="Slika 4"/>
          <p:cNvPicPr>
            <a:picLocks noChangeAspect="1"/>
          </p:cNvPicPr>
          <p:nvPr/>
        </p:nvPicPr>
        <p:blipFill>
          <a:blip r:embed="rId4"/>
          <a:stretch>
            <a:fillRect/>
          </a:stretch>
        </p:blipFill>
        <p:spPr>
          <a:xfrm>
            <a:off x="228600" y="2827834"/>
            <a:ext cx="2286000" cy="1219199"/>
          </a:xfrm>
          <a:prstGeom prst="rect">
            <a:avLst/>
          </a:prstGeom>
        </p:spPr>
      </p:pic>
      <p:pic>
        <p:nvPicPr>
          <p:cNvPr id="9" name="Slika 8"/>
          <p:cNvPicPr>
            <a:picLocks noChangeAspect="1"/>
          </p:cNvPicPr>
          <p:nvPr/>
        </p:nvPicPr>
        <p:blipFill>
          <a:blip r:embed="rId5"/>
          <a:stretch>
            <a:fillRect/>
          </a:stretch>
        </p:blipFill>
        <p:spPr>
          <a:xfrm>
            <a:off x="1828800" y="4262231"/>
            <a:ext cx="2133600" cy="1300369"/>
          </a:xfrm>
          <a:prstGeom prst="rect">
            <a:avLst/>
          </a:prstGeom>
        </p:spPr>
      </p:pic>
    </p:spTree>
    <p:extLst>
      <p:ext uri="{BB962C8B-B14F-4D97-AF65-F5344CB8AC3E}">
        <p14:creationId xmlns:p14="http://schemas.microsoft.com/office/powerpoint/2010/main" val="2090625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81000" y="533400"/>
            <a:ext cx="8305800" cy="2893100"/>
          </a:xfrm>
          <a:prstGeom prst="rect">
            <a:avLst/>
          </a:prstGeom>
        </p:spPr>
        <p:txBody>
          <a:bodyPr wrap="square">
            <a:spAutoFit/>
          </a:bodyPr>
          <a:lstStyle/>
          <a:p>
            <a:pPr indent="449580" algn="just">
              <a:spcAft>
                <a:spcPts val="0"/>
              </a:spcAft>
            </a:pPr>
            <a:r>
              <a:rPr lang="hr-HR" sz="1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Zlostavljanje djece u sukobu rata / regrutaciju djece od strane oružanih snaga ili oružanih skupina </a:t>
            </a:r>
            <a:endParaRPr lang="hr-HR" sz="1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spcAft>
                <a:spcPts val="0"/>
              </a:spcAft>
            </a:pPr>
            <a:endParaRPr lang="hr-HR" sz="1400" b="1" i="1"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7.734 slučajeva povezanosti djece s oružanim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i/li pobunjeničkim skupinama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u 2016. godini</a:t>
            </a: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u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područjima sukoba</a:t>
            </a: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služe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kao borci, portiri, glasnici ili u nekim drugim oružanim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ulogama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strategija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uspostavljanja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teritorijalne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prevlasti</a:t>
            </a: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širenje straha kako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bi lokalno stanovništvo stavili pod kontrolu</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indent="449580" algn="just">
              <a:spcAft>
                <a:spcPts val="0"/>
              </a:spcAft>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49580" algn="just">
              <a:spcAft>
                <a:spcPts val="0"/>
              </a:spcAft>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Djeca:</a:t>
            </a:r>
          </a:p>
          <a:p>
            <a:pPr indent="449580" algn="just">
              <a:spcAft>
                <a:spcPts val="0"/>
              </a:spcAft>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teške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fizičke i emocionalne posljedice izloženosti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nasilju</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mučenju, zlostavljanju, eksploataciji, drogiranju, povređivanju,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samoubilačkim prisilama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detonacije bombaških terorističkih napada ili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izravnom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ubijanju radi neposluha ili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bijega</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 žigosani oznakom: RUF</a:t>
            </a:r>
          </a:p>
          <a:p>
            <a:pPr indent="449580" algn="just">
              <a:spcAft>
                <a:spcPts val="0"/>
              </a:spcAft>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Pravokutnik 2"/>
          <p:cNvSpPr/>
          <p:nvPr/>
        </p:nvSpPr>
        <p:spPr>
          <a:xfrm>
            <a:off x="342900" y="5855732"/>
            <a:ext cx="8382000" cy="738664"/>
          </a:xfrm>
          <a:prstGeom prst="rect">
            <a:avLst/>
          </a:prstGeom>
        </p:spPr>
        <p:txBody>
          <a:bodyPr wrap="square">
            <a:spAutoFit/>
          </a:bodyPr>
          <a:lstStyle/>
          <a:p>
            <a:pPr lvl="0" indent="449580" algn="ctr"/>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Demokratska Republika Kongo, Srednjoafrička Republika, Bliski Istok, Azija, Afganistan, Angola, Burundija, Kolumbija, Kongo, Gvineja </a:t>
            </a:r>
            <a:r>
              <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Bissau, </a:t>
            </a:r>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Liberija, Mozambik, Nepal, Ruanda, Sijera Leone, Somalija, </a:t>
            </a:r>
            <a:r>
              <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Šri </a:t>
            </a:r>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Lanka, Sudan </a:t>
            </a:r>
            <a:r>
              <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 </a:t>
            </a:r>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Uganda.</a:t>
            </a:r>
            <a:endParaRPr lang="hr-HR" sz="14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Slika 4"/>
          <p:cNvPicPr>
            <a:picLocks noChangeAspect="1"/>
          </p:cNvPicPr>
          <p:nvPr/>
        </p:nvPicPr>
        <p:blipFill>
          <a:blip r:embed="rId2"/>
          <a:stretch>
            <a:fillRect/>
          </a:stretch>
        </p:blipFill>
        <p:spPr>
          <a:xfrm>
            <a:off x="457200" y="3810000"/>
            <a:ext cx="2438399" cy="1543050"/>
          </a:xfrm>
          <a:prstGeom prst="rect">
            <a:avLst/>
          </a:prstGeom>
        </p:spPr>
      </p:pic>
      <p:pic>
        <p:nvPicPr>
          <p:cNvPr id="6" name="Slika 5"/>
          <p:cNvPicPr>
            <a:picLocks noChangeAspect="1"/>
          </p:cNvPicPr>
          <p:nvPr/>
        </p:nvPicPr>
        <p:blipFill>
          <a:blip r:embed="rId3"/>
          <a:stretch>
            <a:fillRect/>
          </a:stretch>
        </p:blipFill>
        <p:spPr>
          <a:xfrm>
            <a:off x="3200400" y="4287053"/>
            <a:ext cx="2514600" cy="1457325"/>
          </a:xfrm>
          <a:prstGeom prst="rect">
            <a:avLst/>
          </a:prstGeom>
        </p:spPr>
      </p:pic>
      <p:pic>
        <p:nvPicPr>
          <p:cNvPr id="7" name="Slika 6"/>
          <p:cNvPicPr>
            <a:picLocks noChangeAspect="1"/>
          </p:cNvPicPr>
          <p:nvPr/>
        </p:nvPicPr>
        <p:blipFill>
          <a:blip r:embed="rId4"/>
          <a:stretch>
            <a:fillRect/>
          </a:stretch>
        </p:blipFill>
        <p:spPr>
          <a:xfrm>
            <a:off x="5943600" y="3641943"/>
            <a:ext cx="2283068" cy="1411307"/>
          </a:xfrm>
          <a:prstGeom prst="rect">
            <a:avLst/>
          </a:prstGeom>
        </p:spPr>
      </p:pic>
    </p:spTree>
    <p:extLst>
      <p:ext uri="{BB962C8B-B14F-4D97-AF65-F5344CB8AC3E}">
        <p14:creationId xmlns:p14="http://schemas.microsoft.com/office/powerpoint/2010/main" val="333937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28600" y="685800"/>
            <a:ext cx="7924800" cy="2031325"/>
          </a:xfrm>
          <a:prstGeom prst="rect">
            <a:avLst/>
          </a:prstGeom>
        </p:spPr>
        <p:txBody>
          <a:bodyPr wrap="square">
            <a:spAutoFit/>
          </a:bodyPr>
          <a:lstStyle/>
          <a:p>
            <a:pPr indent="228600" algn="just">
              <a:spcAft>
                <a:spcPts val="0"/>
              </a:spcAft>
            </a:pPr>
            <a:r>
              <a:rPr lang="hr-HR" sz="1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Nelegalna posvojenja </a:t>
            </a:r>
            <a:r>
              <a:rPr lang="hr-HR" sz="14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djece</a:t>
            </a:r>
            <a:endParaRPr lang="hr-HR"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spcAft>
                <a:spcPts val="0"/>
              </a:spcAft>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kupovina novorođenčadi ili male djece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uglavnom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su posljedice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otmice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i prodaje trgovine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djecom</a:t>
            </a: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prijevare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u proglašenju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usvajanja </a:t>
            </a: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krivotvorenja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službenih dokumenata </a:t>
            </a: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prisile ili nezakonite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aktivnosti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dobit od posrednika </a:t>
            </a: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potražnja osoba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pogođenih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ne-mogučnošću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prirodne prokreacije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Pravokutnik 2"/>
          <p:cNvSpPr/>
          <p:nvPr/>
        </p:nvSpPr>
        <p:spPr>
          <a:xfrm>
            <a:off x="744196" y="6248400"/>
            <a:ext cx="7696200" cy="307777"/>
          </a:xfrm>
          <a:prstGeom prst="rect">
            <a:avLst/>
          </a:prstGeom>
        </p:spPr>
        <p:txBody>
          <a:bodyPr wrap="square">
            <a:spAutoFit/>
          </a:bodyPr>
          <a:lstStyle/>
          <a:p>
            <a:pPr lvl="1" algn="just"/>
            <a:r>
              <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uglavnom u Kini, Indiji, Gvatemali, Etiopiji i Kambodži, u zemljama Srednje i Južne Amerike.</a:t>
            </a:r>
            <a:endParaRPr lang="hr-HR" sz="14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Slika 4"/>
          <p:cNvPicPr>
            <a:picLocks noChangeAspect="1"/>
          </p:cNvPicPr>
          <p:nvPr/>
        </p:nvPicPr>
        <p:blipFill>
          <a:blip r:embed="rId2"/>
          <a:stretch>
            <a:fillRect/>
          </a:stretch>
        </p:blipFill>
        <p:spPr>
          <a:xfrm>
            <a:off x="3276600" y="4800600"/>
            <a:ext cx="2411160" cy="1143000"/>
          </a:xfrm>
          <a:prstGeom prst="rect">
            <a:avLst/>
          </a:prstGeom>
        </p:spPr>
      </p:pic>
      <p:pic>
        <p:nvPicPr>
          <p:cNvPr id="6" name="Slika 5"/>
          <p:cNvPicPr>
            <a:picLocks noChangeAspect="1"/>
          </p:cNvPicPr>
          <p:nvPr/>
        </p:nvPicPr>
        <p:blipFill>
          <a:blip r:embed="rId3"/>
          <a:stretch>
            <a:fillRect/>
          </a:stretch>
        </p:blipFill>
        <p:spPr>
          <a:xfrm>
            <a:off x="533400" y="3352800"/>
            <a:ext cx="2286000" cy="1371600"/>
          </a:xfrm>
          <a:prstGeom prst="rect">
            <a:avLst/>
          </a:prstGeom>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352800"/>
            <a:ext cx="2286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379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454269" y="609600"/>
            <a:ext cx="7772400" cy="1815882"/>
          </a:xfrm>
          <a:prstGeom prst="rect">
            <a:avLst/>
          </a:prstGeom>
        </p:spPr>
        <p:txBody>
          <a:bodyPr wrap="square">
            <a:spAutoFit/>
          </a:bodyPr>
          <a:lstStyle/>
          <a:p>
            <a:pPr algn="just">
              <a:spcAft>
                <a:spcPts val="0"/>
              </a:spcAft>
            </a:pPr>
            <a:r>
              <a:rPr lang="hr-HR" sz="1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Trgovina organima</a:t>
            </a:r>
            <a:r>
              <a:rPr lang="hr-HR"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628650" lvl="1" indent="-171450" algn="just">
              <a:buFont typeface="Wingdings" panose="05000000000000000000" pitchFamily="2" charset="2"/>
              <a:buChar char="Ø"/>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Trgovina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na </a:t>
            </a:r>
            <a:r>
              <a:rPr lang="hr-HR" sz="1400" u="sng" dirty="0">
                <a:latin typeface="Times New Roman" panose="02020603050405020304" pitchFamily="18" charset="0"/>
                <a:ea typeface="Times New Roman" panose="02020603050405020304" pitchFamily="18" charset="0"/>
                <a:cs typeface="Times New Roman" panose="02020603050405020304" pitchFamily="18" charset="0"/>
              </a:rPr>
              <a:t>crnom tržištu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radi transplantacije zbog nedostatka organa ili dugih lista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čekanja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N</a:t>
            </a:r>
            <a:r>
              <a:rPr lang="it-IT" sz="1400" dirty="0" smtClean="0">
                <a:latin typeface="Times New Roman" panose="02020603050405020304" pitchFamily="18" charset="0"/>
                <a:ea typeface="Times New Roman" panose="02020603050405020304" pitchFamily="18" charset="0"/>
                <a:cs typeface="Times New Roman" panose="02020603050405020304" pitchFamily="18" charset="0"/>
              </a:rPr>
              <a:t>a </a:t>
            </a:r>
            <a:r>
              <a:rPr lang="it-IT" sz="1400" dirty="0" err="1">
                <a:latin typeface="Times New Roman" panose="02020603050405020304" pitchFamily="18" charset="0"/>
                <a:ea typeface="Times New Roman" panose="02020603050405020304" pitchFamily="18" charset="0"/>
                <a:cs typeface="Times New Roman" panose="02020603050405020304" pitchFamily="18" charset="0"/>
              </a:rPr>
              <a:t>godišnjoj</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ea typeface="Times New Roman" panose="02020603050405020304" pitchFamily="18" charset="0"/>
                <a:cs typeface="Times New Roman" panose="02020603050405020304" pitchFamily="18" charset="0"/>
              </a:rPr>
              <a:t>razini</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ea typeface="Times New Roman" panose="02020603050405020304" pitchFamily="18" charset="0"/>
                <a:cs typeface="Times New Roman" panose="02020603050405020304" pitchFamily="18" charset="0"/>
              </a:rPr>
              <a:t>obavlja</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se </a:t>
            </a:r>
            <a:r>
              <a:rPr lang="it-IT" sz="1400" dirty="0" smtClean="0">
                <a:latin typeface="Times New Roman" panose="02020603050405020304" pitchFamily="18" charset="0"/>
                <a:ea typeface="Times New Roman" panose="02020603050405020304" pitchFamily="18" charset="0"/>
                <a:cs typeface="Times New Roman" panose="02020603050405020304" pitchFamily="18" charset="0"/>
              </a:rPr>
              <a:t>97 </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000 ilegalnih operacija</a:t>
            </a:r>
            <a:r>
              <a:rPr lang="it-IT" sz="1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700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žrtava trgovine ljudima radi uklanjanja organa otkrivenih u 25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zemalja</a:t>
            </a:r>
          </a:p>
          <a:p>
            <a:pPr marL="742950" lvl="1"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Najviše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se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trguje: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bubrezima, jetrom, srcem, plućima, gušteračom, spolnim stanicama,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krvi</a:t>
            </a:r>
          </a:p>
          <a:p>
            <a:pPr marL="742950" lvl="1" indent="-285750" algn="just">
              <a:buFont typeface="Wingdings" panose="05000000000000000000" pitchFamily="2" charset="2"/>
              <a:buChar char="Ø"/>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N</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ajviše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žrtava su siromašni, izbjeglice, izgubljeni, napušteni, bespomoćni,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zatvorenici</a:t>
            </a:r>
          </a:p>
          <a:p>
            <a:pPr marL="742950" lvl="1" indent="-285750" algn="just">
              <a:buFont typeface="Wingdings" panose="05000000000000000000" pitchFamily="2" charset="2"/>
              <a:buChar char="Ø"/>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S</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ivo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područje između zakonitih donacija organa i trgovine ljudima radi vađenja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organa</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Pravokutnik 2"/>
          <p:cNvSpPr/>
          <p:nvPr/>
        </p:nvSpPr>
        <p:spPr>
          <a:xfrm>
            <a:off x="914400" y="6207831"/>
            <a:ext cx="6934200" cy="307777"/>
          </a:xfrm>
          <a:prstGeom prst="rect">
            <a:avLst/>
          </a:prstGeom>
        </p:spPr>
        <p:txBody>
          <a:bodyPr wrap="square">
            <a:spAutoFit/>
          </a:bodyPr>
          <a:lstStyle/>
          <a:p>
            <a:pPr lvl="0" algn="just"/>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države </a:t>
            </a:r>
            <a:r>
              <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sjeverne Afrike i Bliskog Istoka, </a:t>
            </a:r>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srednja </a:t>
            </a:r>
            <a:r>
              <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 </a:t>
            </a:r>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istočna Europa, srednja </a:t>
            </a:r>
            <a:r>
              <a:rPr lang="hr-HR"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 </a:t>
            </a:r>
            <a:r>
              <a:rPr lang="hr-HR"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južna Amerika.</a:t>
            </a:r>
            <a:endParaRPr lang="hr-HR" sz="14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Slika 3"/>
          <p:cNvPicPr>
            <a:picLocks noChangeAspect="1"/>
          </p:cNvPicPr>
          <p:nvPr/>
        </p:nvPicPr>
        <p:blipFill>
          <a:blip r:embed="rId2"/>
          <a:stretch>
            <a:fillRect/>
          </a:stretch>
        </p:blipFill>
        <p:spPr>
          <a:xfrm>
            <a:off x="228600" y="2819400"/>
            <a:ext cx="2676525" cy="1704975"/>
          </a:xfrm>
          <a:prstGeom prst="rect">
            <a:avLst/>
          </a:prstGeom>
        </p:spPr>
      </p:pic>
      <p:pic>
        <p:nvPicPr>
          <p:cNvPr id="6" name="Slika 5"/>
          <p:cNvPicPr>
            <a:picLocks noChangeAspect="1"/>
          </p:cNvPicPr>
          <p:nvPr/>
        </p:nvPicPr>
        <p:blipFill>
          <a:blip r:embed="rId3"/>
          <a:stretch>
            <a:fillRect/>
          </a:stretch>
        </p:blipFill>
        <p:spPr>
          <a:xfrm>
            <a:off x="2286000" y="4419599"/>
            <a:ext cx="2762250" cy="1504949"/>
          </a:xfrm>
          <a:prstGeom prst="rect">
            <a:avLst/>
          </a:prstGeom>
        </p:spPr>
      </p:pic>
      <p:pic>
        <p:nvPicPr>
          <p:cNvPr id="5" name="Slika 4"/>
          <p:cNvPicPr>
            <a:picLocks noChangeAspect="1"/>
          </p:cNvPicPr>
          <p:nvPr/>
        </p:nvPicPr>
        <p:blipFill>
          <a:blip r:embed="rId4"/>
          <a:stretch>
            <a:fillRect/>
          </a:stretch>
        </p:blipFill>
        <p:spPr>
          <a:xfrm>
            <a:off x="4876800" y="2796396"/>
            <a:ext cx="2619375" cy="1743075"/>
          </a:xfrm>
          <a:prstGeom prst="rect">
            <a:avLst/>
          </a:prstGeom>
        </p:spPr>
      </p:pic>
      <p:pic>
        <p:nvPicPr>
          <p:cNvPr id="7" name="Slika 6"/>
          <p:cNvPicPr>
            <a:picLocks noChangeAspect="1"/>
          </p:cNvPicPr>
          <p:nvPr/>
        </p:nvPicPr>
        <p:blipFill>
          <a:blip r:embed="rId5"/>
          <a:stretch>
            <a:fillRect/>
          </a:stretch>
        </p:blipFill>
        <p:spPr>
          <a:xfrm>
            <a:off x="6553200" y="4419599"/>
            <a:ext cx="2395537" cy="1504949"/>
          </a:xfrm>
          <a:prstGeom prst="rect">
            <a:avLst/>
          </a:prstGeom>
        </p:spPr>
      </p:pic>
    </p:spTree>
    <p:extLst>
      <p:ext uri="{BB962C8B-B14F-4D97-AF65-F5344CB8AC3E}">
        <p14:creationId xmlns:p14="http://schemas.microsoft.com/office/powerpoint/2010/main" val="3474383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990600" y="228600"/>
            <a:ext cx="7315200" cy="6400800"/>
          </a:xfrm>
          <a:prstGeom prst="rect">
            <a:avLst/>
          </a:prstGeom>
        </p:spPr>
      </p:pic>
    </p:spTree>
    <p:extLst>
      <p:ext uri="{BB962C8B-B14F-4D97-AF65-F5344CB8AC3E}">
        <p14:creationId xmlns:p14="http://schemas.microsoft.com/office/powerpoint/2010/main" val="3286887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685800" y="304800"/>
            <a:ext cx="7772400" cy="1738938"/>
          </a:xfrm>
          <a:prstGeom prst="rect">
            <a:avLst/>
          </a:prstGeom>
        </p:spPr>
        <p:txBody>
          <a:bodyPr wrap="square">
            <a:spAutoFit/>
          </a:bodyPr>
          <a:lstStyle/>
          <a:p>
            <a:pPr algn="ctr">
              <a:spcAft>
                <a:spcPts val="0"/>
              </a:spcAft>
            </a:pPr>
            <a:r>
              <a:rPr lang="hr-HR"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 MEĐUNARODNA RASPROSTRANJENOST TRGOVINE LJUDIMA</a:t>
            </a:r>
            <a:endParaRPr lang="hr-HR" sz="14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100" dirty="0">
              <a:latin typeface="Calibri" panose="020F0502020204030204" pitchFamily="34" charset="0"/>
              <a:ea typeface="Times New Roman" panose="02020603050405020304" pitchFamily="18" charset="0"/>
              <a:cs typeface="Times New Roman" panose="02020603050405020304" pitchFamily="18" charset="0"/>
            </a:endParaRPr>
          </a:p>
          <a:p>
            <a:pPr indent="457200" algn="just">
              <a:spcAft>
                <a:spcPts val="0"/>
              </a:spcAft>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Žrtve iz 127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zemalja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u 137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država.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57200" algn="just">
              <a:spcAft>
                <a:spcPts val="0"/>
              </a:spcAft>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57200" algn="just">
              <a:spcAft>
                <a:spcPts val="0"/>
              </a:spcAft>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½ polovica žrtava izložena krijumčarenjima preko granica unutar regije podrijetla.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57200" algn="just">
              <a:spcAft>
                <a:spcPts val="0"/>
              </a:spcAft>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57200" algn="just">
              <a:spcAft>
                <a:spcPts val="0"/>
              </a:spcAft>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Najveći postotak žrtvi je iz Južne i Istočne Azije i Pacifika. Slijedi ih Europa i Azija</a:t>
            </a:r>
            <a:r>
              <a:rPr lang="hr-HR" sz="1200" dirty="0">
                <a:latin typeface="Times New Roman" panose="02020603050405020304" pitchFamily="18" charset="0"/>
                <a:ea typeface="Times New Roman" panose="02020603050405020304" pitchFamily="18" charset="0"/>
                <a:cs typeface="Times New Roman" panose="02020603050405020304" pitchFamily="18" charset="0"/>
              </a:rPr>
              <a:t>.</a:t>
            </a:r>
            <a:endParaRPr lang="hr-HR" sz="1100" dirty="0">
              <a:latin typeface="Calibri" panose="020F0502020204030204" pitchFamily="34" charset="0"/>
              <a:ea typeface="Times New Roman" panose="02020603050405020304" pitchFamily="18" charset="0"/>
              <a:cs typeface="Times New Roman" panose="02020603050405020304" pitchFamily="18" charset="0"/>
            </a:endParaRPr>
          </a:p>
          <a:p>
            <a:pPr indent="457200" algn="just">
              <a:spcAft>
                <a:spcPts val="0"/>
              </a:spcAft>
            </a:pPr>
            <a:endParaRPr lang="hr-HR" sz="11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Slika 2"/>
          <p:cNvPicPr>
            <a:picLocks noChangeAspect="1"/>
          </p:cNvPicPr>
          <p:nvPr/>
        </p:nvPicPr>
        <p:blipFill>
          <a:blip r:embed="rId2"/>
          <a:stretch>
            <a:fillRect/>
          </a:stretch>
        </p:blipFill>
        <p:spPr>
          <a:xfrm>
            <a:off x="1219200" y="2323613"/>
            <a:ext cx="6705600" cy="3855928"/>
          </a:xfrm>
          <a:prstGeom prst="rect">
            <a:avLst/>
          </a:prstGeom>
        </p:spPr>
      </p:pic>
      <p:pic>
        <p:nvPicPr>
          <p:cNvPr id="4" name="Slika 3"/>
          <p:cNvPicPr>
            <a:picLocks noChangeAspect="1"/>
          </p:cNvPicPr>
          <p:nvPr/>
        </p:nvPicPr>
        <p:blipFill>
          <a:blip r:embed="rId3"/>
          <a:stretch>
            <a:fillRect/>
          </a:stretch>
        </p:blipFill>
        <p:spPr>
          <a:xfrm>
            <a:off x="381000" y="6477000"/>
            <a:ext cx="7998645" cy="274344"/>
          </a:xfrm>
          <a:prstGeom prst="rect">
            <a:avLst/>
          </a:prstGeom>
        </p:spPr>
      </p:pic>
    </p:spTree>
    <p:extLst>
      <p:ext uri="{BB962C8B-B14F-4D97-AF65-F5344CB8AC3E}">
        <p14:creationId xmlns:p14="http://schemas.microsoft.com/office/powerpoint/2010/main" val="31072253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381000" y="381000"/>
            <a:ext cx="8153400" cy="5791200"/>
          </a:xfrm>
          <a:prstGeom prst="rect">
            <a:avLst/>
          </a:prstGeom>
        </p:spPr>
      </p:pic>
      <p:pic>
        <p:nvPicPr>
          <p:cNvPr id="3" name="Slika 2"/>
          <p:cNvPicPr>
            <a:picLocks noChangeAspect="1"/>
          </p:cNvPicPr>
          <p:nvPr/>
        </p:nvPicPr>
        <p:blipFill>
          <a:blip r:embed="rId3"/>
          <a:stretch>
            <a:fillRect/>
          </a:stretch>
        </p:blipFill>
        <p:spPr>
          <a:xfrm>
            <a:off x="458377" y="6477000"/>
            <a:ext cx="7998645" cy="274344"/>
          </a:xfrm>
          <a:prstGeom prst="rect">
            <a:avLst/>
          </a:prstGeom>
        </p:spPr>
      </p:pic>
    </p:spTree>
    <p:extLst>
      <p:ext uri="{BB962C8B-B14F-4D97-AF65-F5344CB8AC3E}">
        <p14:creationId xmlns:p14="http://schemas.microsoft.com/office/powerpoint/2010/main" val="11019923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81000" y="1022970"/>
            <a:ext cx="6705600" cy="3970318"/>
          </a:xfrm>
          <a:prstGeom prst="rect">
            <a:avLst/>
          </a:prstGeom>
        </p:spPr>
        <p:txBody>
          <a:bodyPr wrap="square">
            <a:spAutoFit/>
          </a:bodyPr>
          <a:lstStyle/>
          <a:p>
            <a:pPr algn="ctr">
              <a:spcAft>
                <a:spcPts val="0"/>
              </a:spcAft>
            </a:pPr>
            <a:r>
              <a:rPr lang="it-IT"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III. </a:t>
            </a:r>
            <a:r>
              <a:rPr lang="it-IT" sz="1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METODE PRISILE, REGRUTIRAJA I POROBLJAVANJA ŽRTAVA </a:t>
            </a:r>
            <a:r>
              <a:rPr lang="hr-HR" sz="1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14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TRGOVINE LJUDIMA </a:t>
            </a:r>
            <a:endParaRPr lang="hr-HR" sz="14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it-IT" sz="1400" dirty="0" err="1">
                <a:latin typeface="Times New Roman" panose="02020603050405020304" pitchFamily="18" charset="0"/>
                <a:ea typeface="Calibri" panose="020F0502020204030204" pitchFamily="34" charset="0"/>
                <a:cs typeface="Times New Roman" panose="02020603050405020304" pitchFamily="18" charset="0"/>
              </a:rPr>
              <a:t>Trgovci</a:t>
            </a:r>
            <a:r>
              <a:rPr lang="it-IT" sz="1400" dirty="0">
                <a:latin typeface="Times New Roman" panose="02020603050405020304" pitchFamily="18" charset="0"/>
                <a:ea typeface="Calibri" panose="020F0502020204030204" pitchFamily="34" charset="0"/>
                <a:cs typeface="Times New Roman" panose="02020603050405020304" pitchFamily="18" charset="0"/>
              </a:rPr>
              <a:t> </a:t>
            </a:r>
            <a:r>
              <a:rPr lang="it-IT" sz="1400" dirty="0" err="1">
                <a:latin typeface="Times New Roman" panose="02020603050405020304" pitchFamily="18" charset="0"/>
                <a:ea typeface="Calibri" panose="020F0502020204030204" pitchFamily="34" charset="0"/>
                <a:cs typeface="Times New Roman" panose="02020603050405020304" pitchFamily="18" charset="0"/>
              </a:rPr>
              <a:t>ljudima</a:t>
            </a:r>
            <a:r>
              <a:rPr lang="it-IT" sz="1400" dirty="0">
                <a:latin typeface="Times New Roman" panose="02020603050405020304" pitchFamily="18" charset="0"/>
                <a:ea typeface="Calibri" panose="020F0502020204030204" pitchFamily="34" charset="0"/>
                <a:cs typeface="Times New Roman" panose="02020603050405020304" pitchFamily="18" charset="0"/>
              </a:rPr>
              <a:t> </a:t>
            </a:r>
            <a:r>
              <a:rPr lang="it-IT" sz="1400" dirty="0" err="1">
                <a:latin typeface="Times New Roman" panose="02020603050405020304" pitchFamily="18" charset="0"/>
                <a:ea typeface="Calibri" panose="020F0502020204030204" pitchFamily="34" charset="0"/>
                <a:cs typeface="Times New Roman" panose="02020603050405020304" pitchFamily="18" charset="0"/>
              </a:rPr>
              <a:t>koriste</a:t>
            </a:r>
            <a:r>
              <a:rPr lang="it-IT" sz="1400" dirty="0">
                <a:latin typeface="Times New Roman" panose="02020603050405020304" pitchFamily="18" charset="0"/>
                <a:ea typeface="Calibri" panose="020F0502020204030204" pitchFamily="34" charset="0"/>
                <a:cs typeface="Times New Roman" panose="02020603050405020304" pitchFamily="18" charset="0"/>
              </a:rPr>
              <a:t>:</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it-IT" sz="1400" dirty="0" err="1">
                <a:latin typeface="Times New Roman" panose="02020603050405020304" pitchFamily="18" charset="0"/>
                <a:ea typeface="Calibri" panose="020F0502020204030204" pitchFamily="34" charset="0"/>
                <a:cs typeface="Times New Roman" panose="02020603050405020304" pitchFamily="18" charset="0"/>
              </a:rPr>
              <a:t>društvene</a:t>
            </a:r>
            <a:r>
              <a:rPr lang="it-IT" sz="1400" dirty="0">
                <a:latin typeface="Times New Roman" panose="02020603050405020304" pitchFamily="18" charset="0"/>
                <a:ea typeface="Calibri" panose="020F0502020204030204" pitchFamily="34" charset="0"/>
                <a:cs typeface="Times New Roman" panose="02020603050405020304" pitchFamily="18" charset="0"/>
              </a:rPr>
              <a:t> </a:t>
            </a:r>
            <a:r>
              <a:rPr lang="it-IT" sz="1400" dirty="0" err="1">
                <a:latin typeface="Times New Roman" panose="02020603050405020304" pitchFamily="18" charset="0"/>
                <a:ea typeface="Calibri" panose="020F0502020204030204" pitchFamily="34" charset="0"/>
                <a:cs typeface="Times New Roman" panose="02020603050405020304" pitchFamily="18" charset="0"/>
              </a:rPr>
              <a:t>medije</a:t>
            </a:r>
            <a:r>
              <a:rPr lang="it-IT" sz="1400" dirty="0">
                <a:latin typeface="Times New Roman" panose="02020603050405020304" pitchFamily="18" charset="0"/>
                <a:ea typeface="Calibri" panose="020F0502020204030204" pitchFamily="34" charset="0"/>
                <a:cs typeface="Times New Roman" panose="02020603050405020304" pitchFamily="18" charset="0"/>
              </a:rPr>
              <a:t>,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it-IT" sz="1400" dirty="0" err="1">
                <a:latin typeface="Times New Roman" panose="02020603050405020304" pitchFamily="18" charset="0"/>
                <a:ea typeface="Calibri" panose="020F0502020204030204" pitchFamily="34" charset="0"/>
                <a:cs typeface="Times New Roman" panose="02020603050405020304" pitchFamily="18" charset="0"/>
              </a:rPr>
              <a:t>internetsku</a:t>
            </a:r>
            <a:r>
              <a:rPr lang="it-IT" sz="1400" dirty="0">
                <a:latin typeface="Times New Roman" panose="02020603050405020304" pitchFamily="18" charset="0"/>
                <a:ea typeface="Calibri" panose="020F0502020204030204" pitchFamily="34" charset="0"/>
                <a:cs typeface="Times New Roman" panose="02020603050405020304" pitchFamily="18" charset="0"/>
              </a:rPr>
              <a:t> </a:t>
            </a:r>
            <a:r>
              <a:rPr lang="it-IT" sz="1400" dirty="0" err="1">
                <a:latin typeface="Times New Roman" panose="02020603050405020304" pitchFamily="18" charset="0"/>
                <a:ea typeface="Calibri" panose="020F0502020204030204" pitchFamily="34" charset="0"/>
                <a:cs typeface="Times New Roman" panose="02020603050405020304" pitchFamily="18" charset="0"/>
              </a:rPr>
              <a:t>tehnologiju</a:t>
            </a:r>
            <a:r>
              <a:rPr lang="it-IT" sz="1400" dirty="0">
                <a:latin typeface="Times New Roman" panose="02020603050405020304" pitchFamily="18" charset="0"/>
                <a:ea typeface="Calibri" panose="020F0502020204030204" pitchFamily="34" charset="0"/>
                <a:cs typeface="Times New Roman" panose="02020603050405020304" pitchFamily="18" charset="0"/>
              </a:rPr>
              <a:t> i </a:t>
            </a:r>
            <a:r>
              <a:rPr lang="hr-HR" sz="1400" dirty="0" err="1" smtClean="0">
                <a:latin typeface="Times New Roman" panose="02020603050405020304" pitchFamily="18" charset="0"/>
                <a:ea typeface="Calibri" panose="020F0502020204030204" pitchFamily="34" charset="0"/>
                <a:cs typeface="Times New Roman" panose="02020603050405020304" pitchFamily="18" charset="0"/>
              </a:rPr>
              <a:t>Dark</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it-IT" sz="1400" dirty="0" smtClean="0">
                <a:latin typeface="Times New Roman" panose="02020603050405020304" pitchFamily="18" charset="0"/>
                <a:ea typeface="Calibri" panose="020F0502020204030204" pitchFamily="34" charset="0"/>
                <a:cs typeface="Times New Roman" panose="02020603050405020304" pitchFamily="18" charset="0"/>
              </a:rPr>
              <a:t>web</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a:t>
            </a:r>
            <a:r>
              <a:rPr lang="it-IT" sz="1400" dirty="0" err="1" smtClean="0">
                <a:latin typeface="Times New Roman" panose="02020603050405020304" pitchFamily="18" charset="0"/>
                <a:ea typeface="Calibri" panose="020F0502020204030204" pitchFamily="34" charset="0"/>
                <a:cs typeface="Times New Roman" panose="02020603050405020304" pitchFamily="18" charset="0"/>
              </a:rPr>
              <a:t>podzemne</a:t>
            </a:r>
            <a:r>
              <a:rPr lang="it-IT" sz="1400" dirty="0" smtClean="0">
                <a:latin typeface="Times New Roman" panose="02020603050405020304" pitchFamily="18" charset="0"/>
                <a:ea typeface="Calibri" panose="020F0502020204030204" pitchFamily="34" charset="0"/>
                <a:cs typeface="Times New Roman" panose="02020603050405020304" pitchFamily="18" charset="0"/>
              </a:rPr>
              <a:t> </a:t>
            </a:r>
            <a:r>
              <a:rPr lang="it-IT" sz="1400" dirty="0" err="1">
                <a:latin typeface="Times New Roman" panose="02020603050405020304" pitchFamily="18" charset="0"/>
                <a:ea typeface="Calibri" panose="020F0502020204030204" pitchFamily="34" charset="0"/>
                <a:cs typeface="Times New Roman" panose="02020603050405020304" pitchFamily="18" charset="0"/>
              </a:rPr>
              <a:t>stranice</a:t>
            </a:r>
            <a:r>
              <a:rPr lang="it-IT" sz="1400" dirty="0">
                <a:latin typeface="Times New Roman" panose="02020603050405020304" pitchFamily="18" charset="0"/>
                <a:ea typeface="Calibri" panose="020F0502020204030204" pitchFamily="34" charset="0"/>
                <a:cs typeface="Times New Roman" panose="02020603050405020304" pitchFamily="18" charset="0"/>
              </a:rPr>
              <a:t>.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400" dirty="0">
                <a:latin typeface="Times New Roman" panose="02020603050405020304" pitchFamily="18" charset="0"/>
                <a:ea typeface="Calibri" panose="020F0502020204030204" pitchFamily="34" charset="0"/>
                <a:cs typeface="Times New Roman" panose="02020603050405020304" pitchFamily="18" charset="0"/>
              </a:rPr>
              <a:t> </a:t>
            </a:r>
            <a:endParaRPr lang="hr-HR" sz="1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400" dirty="0">
                <a:latin typeface="Times New Roman" panose="02020603050405020304" pitchFamily="18" charset="0"/>
                <a:ea typeface="Calibri" panose="020F0502020204030204" pitchFamily="34" charset="0"/>
                <a:cs typeface="Times New Roman" panose="02020603050405020304" pitchFamily="18" charset="0"/>
              </a:rPr>
              <a:t>Predatori koriste različite metode za kontrolu svojih žrtava:</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hr-HR" sz="1400" dirty="0">
                <a:latin typeface="Times New Roman" panose="02020603050405020304" pitchFamily="18" charset="0"/>
                <a:ea typeface="Calibri" panose="020F0502020204030204" pitchFamily="34" charset="0"/>
                <a:cs typeface="Times New Roman" panose="02020603050405020304" pitchFamily="18" charset="0"/>
              </a:rPr>
              <a:t>drže protiv njihove volje manipulativnim lažima i obmanjujućim obećanjima,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hr-HR" sz="1400" dirty="0">
                <a:latin typeface="Times New Roman" panose="02020603050405020304" pitchFamily="18" charset="0"/>
                <a:ea typeface="Calibri" panose="020F0502020204030204" pitchFamily="34" charset="0"/>
                <a:cs typeface="Times New Roman" panose="02020603050405020304" pitchFamily="18" charset="0"/>
              </a:rPr>
              <a:t>taktikama psihološke naučene bespomoćnosti i ispiranjem mozga,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hr-HR" sz="1400" dirty="0">
                <a:latin typeface="Times New Roman" panose="02020603050405020304" pitchFamily="18" charset="0"/>
                <a:ea typeface="Calibri" panose="020F0502020204030204" pitchFamily="34" charset="0"/>
                <a:cs typeface="Times New Roman" panose="02020603050405020304" pitchFamily="18" charset="0"/>
              </a:rPr>
              <a:t>socijalnom izolacijom,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hr-HR" sz="1400" dirty="0">
                <a:latin typeface="Times New Roman" panose="02020603050405020304" pitchFamily="18" charset="0"/>
                <a:ea typeface="Calibri" panose="020F0502020204030204" pitchFamily="34" charset="0"/>
                <a:cs typeface="Times New Roman" panose="02020603050405020304" pitchFamily="18" charset="0"/>
              </a:rPr>
              <a:t>fizičkim i psihološkim mučenjem, </a:t>
            </a:r>
            <a:endParaRPr lang="hr-HR"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d</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rogiranje i prisila korištenja </a:t>
            </a:r>
            <a:r>
              <a:rPr lang="hr-HR" sz="1400" dirty="0" err="1" smtClean="0">
                <a:latin typeface="Times New Roman" panose="02020603050405020304" pitchFamily="18" charset="0"/>
                <a:ea typeface="Times New Roman" panose="02020603050405020304" pitchFamily="18" charset="0"/>
                <a:cs typeface="Times New Roman" panose="02020603050405020304" pitchFamily="18" charset="0"/>
              </a:rPr>
              <a:t>opioida</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hr-HR" sz="1400" dirty="0" smtClean="0">
                <a:latin typeface="Times New Roman" panose="02020603050405020304" pitchFamily="18" charset="0"/>
                <a:ea typeface="Calibri" panose="020F0502020204030204" pitchFamily="34" charset="0"/>
                <a:cs typeface="Times New Roman" panose="02020603050405020304" pitchFamily="18" charset="0"/>
              </a:rPr>
              <a:t>podređivanje </a:t>
            </a:r>
            <a:r>
              <a:rPr lang="hr-HR" sz="1400" dirty="0">
                <a:latin typeface="Times New Roman" panose="02020603050405020304" pitchFamily="18" charset="0"/>
                <a:ea typeface="Calibri" panose="020F0502020204030204" pitchFamily="34" charset="0"/>
                <a:cs typeface="Times New Roman" panose="02020603050405020304" pitchFamily="18" charset="0"/>
              </a:rPr>
              <a:t>nasiljem i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prijetnjama,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hr-HR" sz="1400" dirty="0">
                <a:latin typeface="Times New Roman" panose="02020603050405020304" pitchFamily="18" charset="0"/>
                <a:ea typeface="Calibri" panose="020F0502020204030204" pitchFamily="34" charset="0"/>
                <a:cs typeface="Times New Roman" panose="02020603050405020304" pitchFamily="18" charset="0"/>
              </a:rPr>
              <a:t>dužničkim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obveznicama,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Wingdings" panose="05000000000000000000" pitchFamily="2" charset="2"/>
              <a:buChar char=""/>
            </a:pPr>
            <a:r>
              <a:rPr lang="hr-HR" sz="1400" dirty="0" smtClean="0">
                <a:latin typeface="Times New Roman" panose="02020603050405020304" pitchFamily="18" charset="0"/>
                <a:ea typeface="Calibri" panose="020F0502020204030204" pitchFamily="34" charset="0"/>
                <a:cs typeface="Times New Roman" panose="02020603050405020304" pitchFamily="18" charset="0"/>
              </a:rPr>
              <a:t>zlostavljanjem </a:t>
            </a:r>
            <a:r>
              <a:rPr lang="hr-HR" sz="1400" dirty="0">
                <a:latin typeface="Times New Roman" panose="02020603050405020304" pitchFamily="18" charset="0"/>
                <a:ea typeface="Calibri" panose="020F0502020204030204" pitchFamily="34" charset="0"/>
                <a:cs typeface="Times New Roman" panose="02020603050405020304" pitchFamily="18" charset="0"/>
              </a:rPr>
              <a:t>i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prisilom…</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Slika 3"/>
          <p:cNvPicPr>
            <a:picLocks noChangeAspect="1"/>
          </p:cNvPicPr>
          <p:nvPr/>
        </p:nvPicPr>
        <p:blipFill>
          <a:blip r:embed="rId2"/>
          <a:stretch>
            <a:fillRect/>
          </a:stretch>
        </p:blipFill>
        <p:spPr>
          <a:xfrm>
            <a:off x="7315199" y="152401"/>
            <a:ext cx="1699847" cy="1219200"/>
          </a:xfrm>
          <a:prstGeom prst="rect">
            <a:avLst/>
          </a:prstGeom>
        </p:spPr>
      </p:pic>
      <p:pic>
        <p:nvPicPr>
          <p:cNvPr id="5" name="Slika 4"/>
          <p:cNvPicPr>
            <a:picLocks noChangeAspect="1"/>
          </p:cNvPicPr>
          <p:nvPr/>
        </p:nvPicPr>
        <p:blipFill>
          <a:blip r:embed="rId3"/>
          <a:stretch>
            <a:fillRect/>
          </a:stretch>
        </p:blipFill>
        <p:spPr>
          <a:xfrm>
            <a:off x="7329853" y="3995954"/>
            <a:ext cx="1676402" cy="1109446"/>
          </a:xfrm>
          <a:prstGeom prst="rect">
            <a:avLst/>
          </a:prstGeom>
        </p:spPr>
      </p:pic>
      <p:pic>
        <p:nvPicPr>
          <p:cNvPr id="6" name="Slika 5"/>
          <p:cNvPicPr>
            <a:picLocks noChangeAspect="1"/>
          </p:cNvPicPr>
          <p:nvPr/>
        </p:nvPicPr>
        <p:blipFill>
          <a:blip r:embed="rId4"/>
          <a:stretch>
            <a:fillRect/>
          </a:stretch>
        </p:blipFill>
        <p:spPr>
          <a:xfrm>
            <a:off x="7367954" y="2700556"/>
            <a:ext cx="1647092" cy="1219874"/>
          </a:xfrm>
          <a:prstGeom prst="rect">
            <a:avLst/>
          </a:prstGeom>
        </p:spPr>
      </p:pic>
      <p:pic>
        <p:nvPicPr>
          <p:cNvPr id="7" name="Slika 6"/>
          <p:cNvPicPr>
            <a:picLocks noChangeAspect="1"/>
          </p:cNvPicPr>
          <p:nvPr/>
        </p:nvPicPr>
        <p:blipFill>
          <a:blip r:embed="rId5"/>
          <a:stretch>
            <a:fillRect/>
          </a:stretch>
        </p:blipFill>
        <p:spPr>
          <a:xfrm>
            <a:off x="7353301" y="1405158"/>
            <a:ext cx="1638300" cy="1261841"/>
          </a:xfrm>
          <a:prstGeom prst="rect">
            <a:avLst/>
          </a:prstGeom>
        </p:spPr>
      </p:pic>
      <p:pic>
        <p:nvPicPr>
          <p:cNvPr id="8" name="Slika 7"/>
          <p:cNvPicPr>
            <a:picLocks noChangeAspect="1"/>
          </p:cNvPicPr>
          <p:nvPr/>
        </p:nvPicPr>
        <p:blipFill>
          <a:blip r:embed="rId6"/>
          <a:stretch>
            <a:fillRect/>
          </a:stretch>
        </p:blipFill>
        <p:spPr>
          <a:xfrm>
            <a:off x="7353301" y="5160409"/>
            <a:ext cx="1638300" cy="1392791"/>
          </a:xfrm>
          <a:prstGeom prst="rect">
            <a:avLst/>
          </a:prstGeom>
        </p:spPr>
      </p:pic>
    </p:spTree>
    <p:extLst>
      <p:ext uri="{BB962C8B-B14F-4D97-AF65-F5344CB8AC3E}">
        <p14:creationId xmlns:p14="http://schemas.microsoft.com/office/powerpoint/2010/main" val="3348008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63A556E7-2B3B-4B6B-A755-9F6025193F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7494" y="62965"/>
            <a:ext cx="1750255" cy="1255881"/>
          </a:xfrm>
          <a:prstGeom prst="rect">
            <a:avLst/>
          </a:prstGeom>
        </p:spPr>
      </p:pic>
      <p:pic>
        <p:nvPicPr>
          <p:cNvPr id="7" name="Slika 6">
            <a:extLst>
              <a:ext uri="{FF2B5EF4-FFF2-40B4-BE49-F238E27FC236}">
                <a16:creationId xmlns:a16="http://schemas.microsoft.com/office/drawing/2014/main" id="{BE157FE2-7E21-4EEC-A774-373073AB9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988" y="75616"/>
            <a:ext cx="1750255" cy="1243230"/>
          </a:xfrm>
          <a:prstGeom prst="rect">
            <a:avLst/>
          </a:prstGeom>
        </p:spPr>
      </p:pic>
      <p:pic>
        <p:nvPicPr>
          <p:cNvPr id="9" name="Slika 8">
            <a:extLst>
              <a:ext uri="{FF2B5EF4-FFF2-40B4-BE49-F238E27FC236}">
                <a16:creationId xmlns:a16="http://schemas.microsoft.com/office/drawing/2014/main" id="{013B7033-FB20-4D98-A04E-A0838A4110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 y="62965"/>
            <a:ext cx="1750255" cy="1255881"/>
          </a:xfrm>
          <a:prstGeom prst="rect">
            <a:avLst/>
          </a:prstGeom>
        </p:spPr>
      </p:pic>
      <p:pic>
        <p:nvPicPr>
          <p:cNvPr id="11" name="Slika 10">
            <a:extLst>
              <a:ext uri="{FF2B5EF4-FFF2-40B4-BE49-F238E27FC236}">
                <a16:creationId xmlns:a16="http://schemas.microsoft.com/office/drawing/2014/main" id="{70F91F09-62E4-472B-AB0A-2A6B0211B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2761" y="5478222"/>
            <a:ext cx="1750255" cy="1279672"/>
          </a:xfrm>
          <a:prstGeom prst="rect">
            <a:avLst/>
          </a:prstGeom>
        </p:spPr>
      </p:pic>
      <p:pic>
        <p:nvPicPr>
          <p:cNvPr id="13" name="Slika 12">
            <a:extLst>
              <a:ext uri="{FF2B5EF4-FFF2-40B4-BE49-F238E27FC236}">
                <a16:creationId xmlns:a16="http://schemas.microsoft.com/office/drawing/2014/main" id="{EA7C7CDC-7805-42F8-AE02-C041AD0758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2663" y="82145"/>
            <a:ext cx="1755021" cy="1230171"/>
          </a:xfrm>
          <a:prstGeom prst="rect">
            <a:avLst/>
          </a:prstGeom>
        </p:spPr>
      </p:pic>
      <p:pic>
        <p:nvPicPr>
          <p:cNvPr id="15" name="Slika 14">
            <a:extLst>
              <a:ext uri="{FF2B5EF4-FFF2-40B4-BE49-F238E27FC236}">
                <a16:creationId xmlns:a16="http://schemas.microsoft.com/office/drawing/2014/main" id="{98BB2BED-3EED-48FE-9BD3-FAEA18341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0" y="45380"/>
            <a:ext cx="1750255" cy="1279672"/>
          </a:xfrm>
          <a:prstGeom prst="rect">
            <a:avLst/>
          </a:prstGeom>
        </p:spPr>
      </p:pic>
      <p:pic>
        <p:nvPicPr>
          <p:cNvPr id="17" name="Slika 16">
            <a:extLst>
              <a:ext uri="{FF2B5EF4-FFF2-40B4-BE49-F238E27FC236}">
                <a16:creationId xmlns:a16="http://schemas.microsoft.com/office/drawing/2014/main" id="{3645D2F6-C117-4860-839A-61F61FE9CC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6542" y="5457732"/>
            <a:ext cx="1617934" cy="1247868"/>
          </a:xfrm>
          <a:prstGeom prst="rect">
            <a:avLst/>
          </a:prstGeom>
        </p:spPr>
      </p:pic>
      <p:pic>
        <p:nvPicPr>
          <p:cNvPr id="19" name="Slika 18">
            <a:extLst>
              <a:ext uri="{FF2B5EF4-FFF2-40B4-BE49-F238E27FC236}">
                <a16:creationId xmlns:a16="http://schemas.microsoft.com/office/drawing/2014/main" id="{2776976F-495F-4A2F-A9E4-E990CAA793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29" y="5478221"/>
            <a:ext cx="1750255" cy="1279673"/>
          </a:xfrm>
          <a:prstGeom prst="rect">
            <a:avLst/>
          </a:prstGeom>
        </p:spPr>
      </p:pic>
      <p:pic>
        <p:nvPicPr>
          <p:cNvPr id="21" name="Slika 20">
            <a:extLst>
              <a:ext uri="{FF2B5EF4-FFF2-40B4-BE49-F238E27FC236}">
                <a16:creationId xmlns:a16="http://schemas.microsoft.com/office/drawing/2014/main" id="{DF9C2629-F037-43C6-83C2-FE57DA351A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9909" y="5457732"/>
            <a:ext cx="1717286" cy="1300162"/>
          </a:xfrm>
          <a:prstGeom prst="rect">
            <a:avLst/>
          </a:prstGeom>
        </p:spPr>
      </p:pic>
      <p:pic>
        <p:nvPicPr>
          <p:cNvPr id="3" name="Slika 2"/>
          <p:cNvPicPr>
            <a:picLocks noChangeAspect="1"/>
          </p:cNvPicPr>
          <p:nvPr/>
        </p:nvPicPr>
        <p:blipFill>
          <a:blip r:embed="rId11"/>
          <a:stretch>
            <a:fillRect/>
          </a:stretch>
        </p:blipFill>
        <p:spPr>
          <a:xfrm>
            <a:off x="7123823" y="5478221"/>
            <a:ext cx="1990869" cy="1341679"/>
          </a:xfrm>
          <a:prstGeom prst="rect">
            <a:avLst/>
          </a:prstGeom>
        </p:spPr>
      </p:pic>
      <p:sp>
        <p:nvSpPr>
          <p:cNvPr id="12" name="Pravokutnik 11"/>
          <p:cNvSpPr/>
          <p:nvPr/>
        </p:nvSpPr>
        <p:spPr>
          <a:xfrm>
            <a:off x="685800" y="1785476"/>
            <a:ext cx="7848600" cy="3245056"/>
          </a:xfrm>
          <a:prstGeom prst="rect">
            <a:avLst/>
          </a:prstGeom>
        </p:spPr>
        <p:txBody>
          <a:bodyPr wrap="square">
            <a:spAutoFit/>
          </a:bodyPr>
          <a:lstStyle/>
          <a:p>
            <a:pPr>
              <a:lnSpc>
                <a:spcPct val="115000"/>
              </a:lnSpc>
              <a:spcAft>
                <a:spcPts val="1000"/>
              </a:spcAft>
            </a:pPr>
            <a:r>
              <a:rPr lang="hr-HR" sz="1400" b="1" dirty="0">
                <a:latin typeface="Times New Roman" panose="02020603050405020304" pitchFamily="18" charset="0"/>
                <a:ea typeface="Times New Roman" panose="02020603050405020304" pitchFamily="18" charset="0"/>
              </a:rPr>
              <a:t>UVODNA INICIJACIJA U PROBLEMATIKU TRGOVANJA </a:t>
            </a:r>
            <a:r>
              <a:rPr lang="hr-HR" sz="1400" b="1" dirty="0" smtClean="0">
                <a:latin typeface="Times New Roman" panose="02020603050405020304" pitchFamily="18" charset="0"/>
                <a:ea typeface="Times New Roman" panose="02020603050405020304" pitchFamily="18" charset="0"/>
              </a:rPr>
              <a:t>LJUDIMA</a:t>
            </a:r>
          </a:p>
          <a:p>
            <a:pPr>
              <a:lnSpc>
                <a:spcPct val="115000"/>
              </a:lnSpc>
              <a:spcAft>
                <a:spcPts val="1000"/>
              </a:spcAft>
            </a:pPr>
            <a:endParaRPr lang="hr-HR" sz="1400" b="1" dirty="0">
              <a:latin typeface="Times New Roman" panose="02020603050405020304" pitchFamily="18" charset="0"/>
              <a:ea typeface="Times New Roman" panose="02020603050405020304" pitchFamily="18" charset="0"/>
            </a:endParaRPr>
          </a:p>
          <a:p>
            <a:pPr marL="400050" indent="-400050">
              <a:lnSpc>
                <a:spcPct val="115000"/>
              </a:lnSpc>
              <a:spcAft>
                <a:spcPts val="1000"/>
              </a:spcAft>
              <a:buAutoNum type="romanUcPeriod"/>
            </a:pPr>
            <a:r>
              <a:rPr lang="hr-HR" sz="1400" b="1" dirty="0" smtClean="0">
                <a:latin typeface="Times New Roman" panose="02020603050405020304" pitchFamily="18" charset="0"/>
                <a:ea typeface="Times New Roman" panose="02020603050405020304" pitchFamily="18" charset="0"/>
              </a:rPr>
              <a:t>EKSPLOATACIJSKE </a:t>
            </a:r>
            <a:r>
              <a:rPr lang="hr-HR" sz="1400" b="1" dirty="0">
                <a:latin typeface="Times New Roman" panose="02020603050405020304" pitchFamily="18" charset="0"/>
                <a:ea typeface="Times New Roman" panose="02020603050405020304" pitchFamily="18" charset="0"/>
              </a:rPr>
              <a:t>TENDENCIJE TRGOVANJA </a:t>
            </a:r>
            <a:r>
              <a:rPr lang="hr-HR" sz="1400" b="1" dirty="0" smtClean="0">
                <a:latin typeface="Times New Roman" panose="02020603050405020304" pitchFamily="18" charset="0"/>
                <a:ea typeface="Times New Roman" panose="02020603050405020304" pitchFamily="18" charset="0"/>
              </a:rPr>
              <a:t>LJUDIMA</a:t>
            </a:r>
          </a:p>
          <a:p>
            <a:pPr marL="400050" indent="-400050">
              <a:lnSpc>
                <a:spcPct val="115000"/>
              </a:lnSpc>
              <a:spcAft>
                <a:spcPts val="1000"/>
              </a:spcAft>
              <a:buAutoNum type="romanUcPeriod"/>
            </a:pPr>
            <a:endParaRPr lang="hr-HR" sz="1400" b="1" dirty="0">
              <a:latin typeface="Times New Roman" panose="02020603050405020304" pitchFamily="18" charset="0"/>
              <a:ea typeface="Times New Roman" panose="02020603050405020304" pitchFamily="18" charset="0"/>
            </a:endParaRPr>
          </a:p>
          <a:p>
            <a:pPr>
              <a:lnSpc>
                <a:spcPct val="115000"/>
              </a:lnSpc>
              <a:spcAft>
                <a:spcPts val="1000"/>
              </a:spcAft>
            </a:pPr>
            <a:r>
              <a:rPr lang="hr-HR" sz="1400" b="1" dirty="0">
                <a:latin typeface="Times New Roman" panose="02020603050405020304" pitchFamily="18" charset="0"/>
                <a:ea typeface="Times New Roman" panose="02020603050405020304" pitchFamily="18" charset="0"/>
              </a:rPr>
              <a:t>II. MEĐUNARODNA RASPROSTRANJENOST TRGOVINE </a:t>
            </a:r>
            <a:r>
              <a:rPr lang="hr-HR" sz="1400" b="1" dirty="0" smtClean="0">
                <a:latin typeface="Times New Roman" panose="02020603050405020304" pitchFamily="18" charset="0"/>
                <a:ea typeface="Times New Roman" panose="02020603050405020304" pitchFamily="18" charset="0"/>
              </a:rPr>
              <a:t>LJUDIMA</a:t>
            </a:r>
          </a:p>
          <a:p>
            <a:pPr>
              <a:lnSpc>
                <a:spcPct val="115000"/>
              </a:lnSpc>
              <a:spcAft>
                <a:spcPts val="1000"/>
              </a:spcAft>
            </a:pPr>
            <a:endParaRPr lang="hr-HR" sz="1400" b="1" dirty="0">
              <a:latin typeface="Times New Roman" panose="02020603050405020304" pitchFamily="18" charset="0"/>
              <a:ea typeface="Times New Roman" panose="02020603050405020304" pitchFamily="18" charset="0"/>
            </a:endParaRPr>
          </a:p>
          <a:p>
            <a:pPr>
              <a:lnSpc>
                <a:spcPct val="107000"/>
              </a:lnSpc>
              <a:spcAft>
                <a:spcPts val="800"/>
              </a:spcAft>
            </a:pPr>
            <a:r>
              <a:rPr lang="hr-HR" sz="1400" b="1" dirty="0">
                <a:latin typeface="Times New Roman" panose="02020603050405020304" pitchFamily="18" charset="0"/>
                <a:ea typeface="Calibri" panose="020F0502020204030204" pitchFamily="34" charset="0"/>
                <a:cs typeface="Times New Roman" panose="02020603050405020304" pitchFamily="18" charset="0"/>
              </a:rPr>
              <a:t>III. METODE PRISILE, REGRUTIRAJA I POROBLJAVANJA ŽRTAVA  TRGOVINE </a:t>
            </a:r>
            <a:r>
              <a:rPr lang="hr-HR" sz="1400" b="1" dirty="0" smtClean="0">
                <a:latin typeface="Times New Roman" panose="02020603050405020304" pitchFamily="18" charset="0"/>
                <a:ea typeface="Calibri" panose="020F0502020204030204" pitchFamily="34" charset="0"/>
                <a:cs typeface="Times New Roman" panose="02020603050405020304" pitchFamily="18" charset="0"/>
              </a:rPr>
              <a:t>LJUDIMA</a:t>
            </a:r>
          </a:p>
          <a:p>
            <a:pPr>
              <a:lnSpc>
                <a:spcPct val="107000"/>
              </a:lnSpc>
              <a:spcAft>
                <a:spcPts val="800"/>
              </a:spcAft>
            </a:pPr>
            <a:endParaRPr lang="hr-HR" sz="1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sz="1400" b="1" dirty="0">
                <a:latin typeface="Times New Roman" panose="02020603050405020304" pitchFamily="18" charset="0"/>
                <a:ea typeface="Calibri" panose="020F0502020204030204" pitchFamily="34" charset="0"/>
                <a:cs typeface="Times New Roman" panose="02020603050405020304" pitchFamily="18" charset="0"/>
              </a:rPr>
              <a:t>IV. PROMOCIJA BIOETIČKIH INICIJATIVA POMOĆI ŽRTVAMA TRGOVINE LJUDIMA</a:t>
            </a:r>
            <a:endParaRPr lang="hr-HR"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498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22385" y="838200"/>
            <a:ext cx="8458200" cy="2677656"/>
          </a:xfrm>
          <a:prstGeom prst="rect">
            <a:avLst/>
          </a:prstGeom>
        </p:spPr>
        <p:txBody>
          <a:bodyPr wrap="square">
            <a:spAutoFit/>
          </a:bodyPr>
          <a:lstStyle/>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Calibri" panose="020F0502020204030204" pitchFamily="34" charset="0"/>
                <a:cs typeface="Times New Roman" panose="02020603050405020304" pitchFamily="18" charset="0"/>
              </a:rPr>
              <a:t>UN Deklaracija o ljudskim pravima (1948.), „Nitko ne smije biti držan u ropstvu“ (čl.4.)</a:t>
            </a:r>
          </a:p>
          <a:p>
            <a:pPr marL="342900" lvl="0" indent="-342900" algn="just">
              <a:spcAft>
                <a:spcPts val="0"/>
              </a:spcAft>
              <a:buFont typeface="Wingdings" panose="05000000000000000000" pitchFamily="2" charset="2"/>
              <a:buChar char=""/>
            </a:pPr>
            <a:r>
              <a:rPr lang="hr-HR" sz="1400" i="1" dirty="0" smtClean="0">
                <a:latin typeface="Times New Roman" panose="02020603050405020304" pitchFamily="18" charset="0"/>
                <a:ea typeface="Calibri" panose="020F0502020204030204" pitchFamily="34" charset="0"/>
                <a:cs typeface="Times New Roman" panose="02020603050405020304" pitchFamily="18" charset="0"/>
              </a:rPr>
              <a:t>Konvencija </a:t>
            </a:r>
            <a:r>
              <a:rPr lang="hr-HR" sz="1400" i="1" dirty="0">
                <a:latin typeface="Times New Roman" panose="02020603050405020304" pitchFamily="18" charset="0"/>
                <a:ea typeface="Calibri" panose="020F0502020204030204" pitchFamily="34" charset="0"/>
                <a:cs typeface="Times New Roman" panose="02020603050405020304" pitchFamily="18" charset="0"/>
              </a:rPr>
              <a:t>UN o suzbijanju trgovanja ljudima i iskorištavanja prostituiranja drugih </a:t>
            </a:r>
            <a:r>
              <a:rPr lang="hr-HR" sz="1400" i="1" dirty="0" smtClean="0">
                <a:latin typeface="Times New Roman" panose="02020603050405020304" pitchFamily="18" charset="0"/>
                <a:ea typeface="Calibri" panose="020F0502020204030204" pitchFamily="34" charset="0"/>
                <a:cs typeface="Times New Roman" panose="02020603050405020304" pitchFamily="18" charset="0"/>
              </a:rPr>
              <a:t>(1949.)</a:t>
            </a:r>
            <a:endParaRPr lang="hr-HR" sz="1400" i="1"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smtClean="0">
                <a:latin typeface="Times New Roman" panose="02020603050405020304" pitchFamily="18" charset="0"/>
                <a:ea typeface="Calibri" panose="020F0502020204030204" pitchFamily="34" charset="0"/>
                <a:cs typeface="Times New Roman" panose="02020603050405020304" pitchFamily="18" charset="0"/>
              </a:rPr>
              <a:t>Konvencija </a:t>
            </a:r>
            <a:r>
              <a:rPr lang="hr-HR" sz="1400" i="1" dirty="0">
                <a:latin typeface="Times New Roman" panose="02020603050405020304" pitchFamily="18" charset="0"/>
                <a:ea typeface="Calibri" panose="020F0502020204030204" pitchFamily="34" charset="0"/>
                <a:cs typeface="Times New Roman" panose="02020603050405020304" pitchFamily="18" charset="0"/>
              </a:rPr>
              <a:t>Ujedinjenih naroda protiv transnacionalnog organiziranog kriminala.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Palermo protokol o trgovini ljudima</a:t>
            </a:r>
            <a:r>
              <a:rPr lang="hr-HR" sz="1400" dirty="0">
                <a:latin typeface="Calibri" panose="020F0502020204030204" pitchFamily="34" charset="0"/>
                <a:ea typeface="Times New Roman" panose="02020603050405020304" pitchFamily="18" charset="0"/>
                <a:cs typeface="Times New Roman" panose="02020603050405020304" pitchFamily="18" charset="0"/>
              </a:rPr>
              <a:t> </a:t>
            </a: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Protokol za sprečavanje, suzbijanje i kažnjavanje trgovine ljudima, posebno ženama i djecom;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Protokol protiv krijumčarenja migranata kopnom, morem i zrakom;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Protokol protiv nezakonite proizvodnje i prometa vatrenog oružja, njihovih dijelova i sastava streljiva</a:t>
            </a:r>
            <a:r>
              <a:rPr lang="hr-HR" sz="1400" dirty="0">
                <a:latin typeface="Times New Roman" panose="02020603050405020304" pitchFamily="18" charset="0"/>
                <a:ea typeface="Calibri" panose="020F0502020204030204" pitchFamily="34" charset="0"/>
                <a:cs typeface="Times New Roman" panose="02020603050405020304" pitchFamily="18" charset="0"/>
              </a:rPr>
              <a:t>.</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Univerzalna deklaracija o ljudskim pravima - Direktiva Europske unije - Konvencija Vijeća Europe o akciji protiv trgovine ljudima</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(CETS br. 197).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Direktiva 2011/36/EU</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O </a:t>
            </a: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prevenciji i borbi protiv trgovanja ljudima i zaštiti žrtava trgovanja ljudima</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(koja zamjenjuje Okvirnu Odluku Vijeća 2002/629/JHA</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Nacionalni plan Vlade Republike Hrvatske za suzbijanje trgovanja ljudima 2018.-2021. </a:t>
            </a:r>
            <a:endParaRPr lang="hr-HR" sz="14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Pravokutnik 2"/>
          <p:cNvSpPr/>
          <p:nvPr/>
        </p:nvSpPr>
        <p:spPr>
          <a:xfrm>
            <a:off x="2362200" y="4267200"/>
            <a:ext cx="6019800" cy="1815882"/>
          </a:xfrm>
          <a:prstGeom prst="rect">
            <a:avLst/>
          </a:prstGeom>
        </p:spPr>
        <p:txBody>
          <a:bodyPr wrap="square">
            <a:spAutoFit/>
          </a:bodyPr>
          <a:lstStyle/>
          <a:p>
            <a:pPr indent="449580" algn="just">
              <a:spcAft>
                <a:spcPts val="0"/>
              </a:spcAft>
            </a:pPr>
            <a:r>
              <a:rPr lang="hr-HR" sz="1200" dirty="0">
                <a:latin typeface="Times New Roman" panose="02020603050405020304" pitchFamily="18" charset="0"/>
                <a:ea typeface="Calibri" panose="020F0502020204030204" pitchFamily="34" charset="0"/>
                <a:cs typeface="Times New Roman" panose="02020603050405020304" pitchFamily="18" charset="0"/>
              </a:rPr>
              <a:t> </a:t>
            </a:r>
            <a:r>
              <a:rPr lang="hr-HR" sz="1400" b="1" dirty="0" smtClean="0">
                <a:latin typeface="Times New Roman" panose="02020603050405020304" pitchFamily="18" charset="0"/>
                <a:ea typeface="Times New Roman" panose="02020603050405020304" pitchFamily="18" charset="0"/>
                <a:cs typeface="Times New Roman" panose="02020603050405020304" pitchFamily="18" charset="0"/>
              </a:rPr>
              <a:t>UNICEF</a:t>
            </a:r>
            <a:r>
              <a:rPr lang="hr-HR" sz="1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indent="449580" algn="just">
              <a:spcAft>
                <a:spcPts val="0"/>
              </a:spcAft>
            </a:pPr>
            <a:endParaRPr lang="hr-HR" sz="1400" b="1"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Konvencija o pravima djeteta</a:t>
            </a:r>
            <a:r>
              <a:rPr lang="hr-HR" sz="1400" i="1" dirty="0">
                <a:latin typeface="Times New Roman" panose="02020603050405020304" pitchFamily="18" charset="0"/>
                <a:ea typeface="Calibri" panose="020F0502020204030204" pitchFamily="34" charset="0"/>
                <a:cs typeface="Times New Roman" panose="02020603050405020304" pitchFamily="18" charset="0"/>
              </a:rPr>
              <a:t>,</a:t>
            </a:r>
            <a:r>
              <a:rPr lang="hr-HR" sz="1400" dirty="0">
                <a:latin typeface="Times New Roman" panose="02020603050405020304" pitchFamily="18" charset="0"/>
                <a:ea typeface="Calibri" panose="020F0502020204030204" pitchFamily="34" charset="0"/>
                <a:cs typeface="Times New Roman" panose="02020603050405020304" pitchFamily="18" charset="0"/>
              </a:rPr>
              <a:t>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Calibri" panose="020F0502020204030204" pitchFamily="34" charset="0"/>
                <a:cs typeface="Times New Roman" panose="02020603050405020304" pitchFamily="18" charset="0"/>
              </a:rPr>
              <a:t>Dodatni </a:t>
            </a: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protokol o prodaji djece, </a:t>
            </a:r>
            <a:r>
              <a:rPr lang="hr-HR" sz="1400" i="1" dirty="0" smtClean="0">
                <a:latin typeface="Times New Roman" panose="02020603050405020304" pitchFamily="18" charset="0"/>
                <a:ea typeface="Times New Roman" panose="02020603050405020304" pitchFamily="18" charset="0"/>
                <a:cs typeface="Times New Roman" panose="02020603050405020304" pitchFamily="18" charset="0"/>
              </a:rPr>
              <a:t>diječije </a:t>
            </a: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prostitucije i </a:t>
            </a:r>
            <a:r>
              <a:rPr lang="hr-HR" sz="1400" i="1" dirty="0" smtClean="0">
                <a:latin typeface="Times New Roman" panose="02020603050405020304" pitchFamily="18" charset="0"/>
                <a:ea typeface="Times New Roman" panose="02020603050405020304" pitchFamily="18" charset="0"/>
                <a:cs typeface="Times New Roman" panose="02020603050405020304" pitchFamily="18" charset="0"/>
              </a:rPr>
              <a:t>diječije </a:t>
            </a: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pornografije</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Deklaracija iz Rio de Janeira i Poziv na akciju za sprječavanje i zaustavljanje seksualnog iskorištavanja djece i adolescenata</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Konvencija Vijeća Europe o zaštiti djece od seksualnog iskorištavanja i seksualnog zlostavljanja</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Slika 6"/>
          <p:cNvPicPr>
            <a:picLocks noChangeAspect="1"/>
          </p:cNvPicPr>
          <p:nvPr/>
        </p:nvPicPr>
        <p:blipFill>
          <a:blip r:embed="rId2"/>
          <a:stretch>
            <a:fillRect/>
          </a:stretch>
        </p:blipFill>
        <p:spPr>
          <a:xfrm>
            <a:off x="221412" y="4120128"/>
            <a:ext cx="1531188" cy="1584216"/>
          </a:xfrm>
          <a:prstGeom prst="rect">
            <a:avLst/>
          </a:prstGeom>
        </p:spPr>
      </p:pic>
      <p:pic>
        <p:nvPicPr>
          <p:cNvPr id="9" name="Slika 8"/>
          <p:cNvPicPr>
            <a:picLocks noChangeAspect="1"/>
          </p:cNvPicPr>
          <p:nvPr/>
        </p:nvPicPr>
        <p:blipFill>
          <a:blip r:embed="rId3"/>
          <a:stretch>
            <a:fillRect/>
          </a:stretch>
        </p:blipFill>
        <p:spPr>
          <a:xfrm>
            <a:off x="7696200" y="233928"/>
            <a:ext cx="1214438" cy="1442472"/>
          </a:xfrm>
          <a:prstGeom prst="rect">
            <a:avLst/>
          </a:prstGeom>
        </p:spPr>
      </p:pic>
    </p:spTree>
    <p:extLst>
      <p:ext uri="{BB962C8B-B14F-4D97-AF65-F5344CB8AC3E}">
        <p14:creationId xmlns:p14="http://schemas.microsoft.com/office/powerpoint/2010/main" val="3937342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utnik 2"/>
          <p:cNvSpPr/>
          <p:nvPr/>
        </p:nvSpPr>
        <p:spPr>
          <a:xfrm>
            <a:off x="228600" y="228600"/>
            <a:ext cx="8686800" cy="4401205"/>
          </a:xfrm>
          <a:prstGeom prst="rect">
            <a:avLst/>
          </a:prstGeom>
        </p:spPr>
        <p:txBody>
          <a:bodyPr wrap="square">
            <a:spAutoFit/>
          </a:bodyPr>
          <a:lstStyle/>
          <a:p>
            <a:pPr indent="449580" algn="just">
              <a:spcAft>
                <a:spcPts val="0"/>
              </a:spcAft>
            </a:pPr>
            <a:r>
              <a:rPr lang="hr-HR" sz="1200" dirty="0">
                <a:latin typeface="Times New Roman" panose="02020603050405020304" pitchFamily="18" charset="0"/>
                <a:ea typeface="Calibri" panose="020F0502020204030204" pitchFamily="34" charset="0"/>
                <a:cs typeface="Times New Roman" panose="02020603050405020304" pitchFamily="18" charset="0"/>
              </a:rPr>
              <a:t> </a:t>
            </a:r>
            <a:r>
              <a:rPr lang="hr-HR" sz="1400" b="1" dirty="0" smtClean="0">
                <a:latin typeface="Times New Roman" panose="02020603050405020304" pitchFamily="18" charset="0"/>
                <a:ea typeface="Times New Roman" panose="02020603050405020304" pitchFamily="18" charset="0"/>
                <a:cs typeface="Times New Roman" panose="02020603050405020304" pitchFamily="18" charset="0"/>
              </a:rPr>
              <a:t>CRKVENE INICIJATIVE</a:t>
            </a:r>
            <a:r>
              <a:rPr lang="hr-HR" sz="1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indent="449580" algn="just">
              <a:spcAft>
                <a:spcPts val="0"/>
              </a:spcAft>
            </a:pPr>
            <a:endParaRPr lang="hr-HR" sz="14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dirty="0">
                <a:latin typeface="Times New Roman" panose="02020603050405020304" pitchFamily="18" charset="0"/>
                <a:ea typeface="Calibri" panose="020F0502020204030204" pitchFamily="34" charset="0"/>
                <a:cs typeface="Times New Roman" panose="02020603050405020304" pitchFamily="18" charset="0"/>
              </a:rPr>
              <a:t>2.12.2014. Protiv ropstva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Univerzalna </a:t>
            </a:r>
            <a:r>
              <a:rPr lang="hr-HR" sz="1400" dirty="0">
                <a:latin typeface="Times New Roman" panose="02020603050405020304" pitchFamily="18" charset="0"/>
                <a:ea typeface="Calibri" panose="020F0502020204030204" pitchFamily="34" charset="0"/>
                <a:cs typeface="Times New Roman" panose="02020603050405020304" pitchFamily="18" charset="0"/>
              </a:rPr>
              <a:t>deklaracija vjerskih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vođa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u </a:t>
            </a:r>
            <a:r>
              <a:rPr lang="hr-HR" sz="1400" dirty="0">
                <a:latin typeface="Times New Roman" panose="02020603050405020304" pitchFamily="18" charset="0"/>
                <a:ea typeface="Calibri" panose="020F0502020204030204" pitchFamily="34" charset="0"/>
                <a:cs typeface="Times New Roman" panose="02020603050405020304" pitchFamily="18" charset="0"/>
              </a:rPr>
              <a:t>suradnji s </a:t>
            </a:r>
            <a:r>
              <a:rPr lang="hr-HR" sz="1400" dirty="0" err="1">
                <a:latin typeface="Times New Roman" panose="02020603050405020304" pitchFamily="18" charset="0"/>
                <a:ea typeface="Calibri" panose="020F0502020204030204" pitchFamily="34" charset="0"/>
                <a:cs typeface="Times New Roman" panose="02020603050405020304" pitchFamily="18" charset="0"/>
              </a:rPr>
              <a:t>Walk</a:t>
            </a:r>
            <a:r>
              <a:rPr lang="hr-HR" sz="1400" dirty="0">
                <a:latin typeface="Times New Roman" panose="02020603050405020304" pitchFamily="18" charset="0"/>
                <a:ea typeface="Calibri" panose="020F0502020204030204" pitchFamily="34" charset="0"/>
                <a:cs typeface="Times New Roman" panose="02020603050405020304" pitchFamily="18" charset="0"/>
              </a:rPr>
              <a:t> Free </a:t>
            </a:r>
            <a:r>
              <a:rPr lang="hr-HR" sz="1400" dirty="0" err="1">
                <a:latin typeface="Times New Roman" panose="02020603050405020304" pitchFamily="18" charset="0"/>
                <a:ea typeface="Calibri" panose="020F0502020204030204" pitchFamily="34" charset="0"/>
                <a:cs typeface="Times New Roman" panose="02020603050405020304" pitchFamily="18" charset="0"/>
              </a:rPr>
              <a:t>Foundation</a:t>
            </a:r>
            <a:r>
              <a:rPr lang="hr-HR" sz="1400" dirty="0">
                <a:latin typeface="Times New Roman" panose="02020603050405020304" pitchFamily="18" charset="0"/>
                <a:ea typeface="Calibri" panose="020F0502020204030204" pitchFamily="34" charset="0"/>
                <a:cs typeface="Times New Roman" panose="02020603050405020304" pitchFamily="18" charset="0"/>
              </a:rPr>
              <a:t> i Global Free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Network, </a:t>
            </a:r>
            <a:r>
              <a:rPr lang="hr-HR" sz="1400" i="1" dirty="0" smtClean="0">
                <a:latin typeface="Times New Roman" panose="02020603050405020304" pitchFamily="18" charset="0"/>
                <a:ea typeface="Calibri" panose="020F0502020204030204" pitchFamily="34" charset="0"/>
                <a:cs typeface="Times New Roman" panose="02020603050405020304" pitchFamily="18" charset="0"/>
              </a:rPr>
              <a:t>Zajednička </a:t>
            </a:r>
            <a:r>
              <a:rPr lang="hr-HR" sz="1400" i="1" dirty="0">
                <a:latin typeface="Times New Roman" panose="02020603050405020304" pitchFamily="18" charset="0"/>
                <a:ea typeface="Calibri" panose="020F0502020204030204" pitchFamily="34" charset="0"/>
                <a:cs typeface="Times New Roman" panose="02020603050405020304" pitchFamily="18" charset="0"/>
              </a:rPr>
              <a:t>predanost modernom </a:t>
            </a:r>
            <a:r>
              <a:rPr lang="hr-HR" sz="1400" i="1" dirty="0" smtClean="0">
                <a:latin typeface="Times New Roman" panose="02020603050405020304" pitchFamily="18" charset="0"/>
                <a:ea typeface="Calibri" panose="020F0502020204030204" pitchFamily="34" charset="0"/>
                <a:cs typeface="Times New Roman" panose="02020603050405020304" pitchFamily="18" charset="0"/>
              </a:rPr>
              <a:t>ropstvu</a:t>
            </a:r>
            <a:endParaRPr lang="hr-HR"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dirty="0">
                <a:latin typeface="Times New Roman" panose="02020603050405020304" pitchFamily="18" charset="0"/>
                <a:ea typeface="Calibri" panose="020F0502020204030204" pitchFamily="34" charset="0"/>
                <a:cs typeface="Times New Roman" panose="02020603050405020304" pitchFamily="18" charset="0"/>
              </a:rPr>
              <a:t>Crkvena socijalna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doktrina</a:t>
            </a:r>
          </a:p>
          <a:p>
            <a:pPr marL="342900" lvl="0" indent="-342900" algn="just">
              <a:spcAft>
                <a:spcPts val="0"/>
              </a:spcAft>
              <a:buFont typeface="Wingdings" panose="05000000000000000000" pitchFamily="2" charset="2"/>
              <a:buChar char=""/>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Pastoralne smjernice o trgovini ljudima</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ea typeface="Times New Roman" panose="02020603050405020304" pitchFamily="18" charset="0"/>
                <a:cs typeface="Times New Roman" panose="02020603050405020304" pitchFamily="18" charset="0"/>
              </a:rPr>
              <a:t>Dikasterija</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za cjeloviti ljudski razvoj Svete Stolice”,17.1.2019.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algn="just">
              <a:spcAft>
                <a:spcPts val="0"/>
              </a:spcAft>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pl-PL" sz="1400" dirty="0">
                <a:latin typeface="Times New Roman" panose="02020603050405020304" pitchFamily="18" charset="0"/>
                <a:ea typeface="Times New Roman" panose="02020603050405020304" pitchFamily="18" charset="0"/>
                <a:cs typeface="Times New Roman" panose="02020603050405020304" pitchFamily="18" charset="0"/>
              </a:rPr>
              <a:t>Papinska Akademija za život, </a:t>
            </a:r>
            <a:r>
              <a:rPr lang="pl-PL" sz="1400" i="1" dirty="0">
                <a:latin typeface="Times New Roman" panose="02020603050405020304" pitchFamily="18" charset="0"/>
                <a:ea typeface="Times New Roman" panose="02020603050405020304" pitchFamily="18" charset="0"/>
                <a:cs typeface="Times New Roman" panose="02020603050405020304" pitchFamily="18" charset="0"/>
              </a:rPr>
              <a:t>Izjava o trgovanju</a:t>
            </a:r>
            <a:r>
              <a:rPr lang="pl-PL" sz="1400" dirty="0">
                <a:latin typeface="Times New Roman" panose="02020603050405020304" pitchFamily="18" charset="0"/>
                <a:ea typeface="Times New Roman" panose="02020603050405020304" pitchFamily="18" charset="0"/>
                <a:cs typeface="Times New Roman" panose="02020603050405020304" pitchFamily="18" charset="0"/>
              </a:rPr>
              <a:t>, 2019.</a:t>
            </a: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endParaRPr lang="hr-HR" sz="1400" i="1"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i="1" dirty="0" smtClean="0">
                <a:latin typeface="Times New Roman" panose="02020603050405020304" pitchFamily="18" charset="0"/>
                <a:ea typeface="Times New Roman" panose="02020603050405020304" pitchFamily="18" charset="0"/>
                <a:cs typeface="Times New Roman" panose="02020603050405020304" pitchFamily="18" charset="0"/>
              </a:rPr>
              <a:t>Pastoralna  </a:t>
            </a:r>
            <a:r>
              <a:rPr lang="hr-HR" sz="1400" i="1" dirty="0">
                <a:latin typeface="Times New Roman" panose="02020603050405020304" pitchFamily="18" charset="0"/>
                <a:ea typeface="Times New Roman" panose="02020603050405020304" pitchFamily="18" charset="0"/>
                <a:cs typeface="Times New Roman" panose="02020603050405020304" pitchFamily="18" charset="0"/>
              </a:rPr>
              <a:t>konstitucija o crkvi u suvremenom svijetu</a:t>
            </a:r>
            <a:r>
              <a:rPr lang="hr-HR" sz="1400" dirty="0">
                <a:latin typeface="Times New Roman" panose="02020603050405020304" pitchFamily="18" charset="0"/>
                <a:ea typeface="Calibri" panose="020F0502020204030204" pitchFamily="34" charset="0"/>
                <a:cs typeface="Times New Roman" panose="02020603050405020304" pitchFamily="18" charset="0"/>
              </a:rPr>
              <a:t> br. 27. (II Vatikanski sabor</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gn="just">
              <a:spcAft>
                <a:spcPts val="0"/>
              </a:spcAft>
              <a:buFont typeface="Wingdings" panose="05000000000000000000" pitchFamily="2" charset="2"/>
              <a:buChar char=""/>
            </a:pPr>
            <a:endParaRPr lang="hr-HR"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Papa Franjo: </a:t>
            </a:r>
            <a:r>
              <a:rPr lang="hr-HR" sz="1400" dirty="0" err="1" smtClean="0">
                <a:latin typeface="Times New Roman" panose="02020603050405020304" pitchFamily="18" charset="0"/>
                <a:ea typeface="Times New Roman" panose="02020603050405020304" pitchFamily="18" charset="0"/>
                <a:cs typeface="Times New Roman" panose="02020603050405020304" pitchFamily="18" charset="0"/>
              </a:rPr>
              <a:t>Angelus</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8.2.2015</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spcAft>
                <a:spcPts val="0"/>
              </a:spcAft>
              <a:buFont typeface="Wingdings" panose="05000000000000000000" pitchFamily="2" charset="2"/>
              <a:buChar char=""/>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8.2. = Svjetski dan molitve protiv trgovanja ljudima</a:t>
            </a:r>
          </a:p>
          <a:p>
            <a:pPr marL="342900" lvl="0" indent="-342900" algn="just">
              <a:spcAft>
                <a:spcPts val="0"/>
              </a:spcAft>
              <a:buFont typeface="Wingdings" panose="05000000000000000000" pitchFamily="2" charset="2"/>
              <a:buChar char=""/>
            </a:pP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Sv. </a:t>
            </a:r>
            <a:r>
              <a:rPr lang="hr-HR" sz="1400" dirty="0" err="1">
                <a:latin typeface="Times New Roman" panose="02020603050405020304" pitchFamily="18" charset="0"/>
                <a:ea typeface="Times New Roman" panose="02020603050405020304" pitchFamily="18" charset="0"/>
                <a:cs typeface="Times New Roman" panose="02020603050405020304" pitchFamily="18" charset="0"/>
              </a:rPr>
              <a:t>Jozefina</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ea typeface="Times New Roman" panose="02020603050405020304" pitchFamily="18" charset="0"/>
                <a:cs typeface="Times New Roman" panose="02020603050405020304" pitchFamily="18" charset="0"/>
              </a:rPr>
              <a:t>Bakhita</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zaštitnica otetih osoba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 i žrtava trgovine ljudima</a:t>
            </a:r>
            <a:endParaRPr lang="hr-H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Slika 4"/>
          <p:cNvPicPr>
            <a:picLocks noChangeAspect="1"/>
          </p:cNvPicPr>
          <p:nvPr/>
        </p:nvPicPr>
        <p:blipFill>
          <a:blip r:embed="rId2"/>
          <a:stretch>
            <a:fillRect/>
          </a:stretch>
        </p:blipFill>
        <p:spPr>
          <a:xfrm>
            <a:off x="196362" y="4495800"/>
            <a:ext cx="1861038" cy="1524000"/>
          </a:xfrm>
          <a:prstGeom prst="rect">
            <a:avLst/>
          </a:prstGeom>
        </p:spPr>
      </p:pic>
      <p:pic>
        <p:nvPicPr>
          <p:cNvPr id="6" name="Slika 5"/>
          <p:cNvPicPr>
            <a:picLocks noChangeAspect="1"/>
          </p:cNvPicPr>
          <p:nvPr/>
        </p:nvPicPr>
        <p:blipFill>
          <a:blip r:embed="rId3"/>
          <a:stretch>
            <a:fillRect/>
          </a:stretch>
        </p:blipFill>
        <p:spPr>
          <a:xfrm>
            <a:off x="2286000" y="5210909"/>
            <a:ext cx="1981200" cy="1524000"/>
          </a:xfrm>
          <a:prstGeom prst="rect">
            <a:avLst/>
          </a:prstGeom>
        </p:spPr>
      </p:pic>
      <p:pic>
        <p:nvPicPr>
          <p:cNvPr id="7" name="Slika 6"/>
          <p:cNvPicPr>
            <a:picLocks noChangeAspect="1"/>
          </p:cNvPicPr>
          <p:nvPr/>
        </p:nvPicPr>
        <p:blipFill>
          <a:blip r:embed="rId4"/>
          <a:stretch>
            <a:fillRect/>
          </a:stretch>
        </p:blipFill>
        <p:spPr>
          <a:xfrm>
            <a:off x="4482860" y="4358055"/>
            <a:ext cx="2133600" cy="1524000"/>
          </a:xfrm>
          <a:prstGeom prst="rect">
            <a:avLst/>
          </a:prstGeom>
        </p:spPr>
      </p:pic>
      <p:pic>
        <p:nvPicPr>
          <p:cNvPr id="8" name="Slika 7"/>
          <p:cNvPicPr>
            <a:picLocks noChangeAspect="1"/>
          </p:cNvPicPr>
          <p:nvPr/>
        </p:nvPicPr>
        <p:blipFill>
          <a:blip r:embed="rId5"/>
          <a:stretch>
            <a:fillRect/>
          </a:stretch>
        </p:blipFill>
        <p:spPr>
          <a:xfrm>
            <a:off x="6832120" y="5241101"/>
            <a:ext cx="1778480" cy="1493808"/>
          </a:xfrm>
          <a:prstGeom prst="rect">
            <a:avLst/>
          </a:prstGeom>
        </p:spPr>
      </p:pic>
    </p:spTree>
    <p:extLst>
      <p:ext uri="{BB962C8B-B14F-4D97-AF65-F5344CB8AC3E}">
        <p14:creationId xmlns:p14="http://schemas.microsoft.com/office/powerpoint/2010/main" val="716611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048000" y="341912"/>
            <a:ext cx="5867400" cy="6186309"/>
          </a:xfrm>
          <a:prstGeom prst="rect">
            <a:avLst/>
          </a:prstGeom>
        </p:spPr>
        <p:txBody>
          <a:bodyPr wrap="square">
            <a:spAutoFit/>
          </a:bodyPr>
          <a:lstStyle/>
          <a:p>
            <a:r>
              <a:rPr lang="hr-HR" sz="1400" dirty="0">
                <a:latin typeface="Times New Roman" panose="02020603050405020304" pitchFamily="18" charset="0"/>
                <a:cs typeface="Times New Roman" panose="02020603050405020304" pitchFamily="18" charset="0"/>
              </a:rPr>
              <a:t>TALITHA KUM - internacionalno umreženje redovnica </a:t>
            </a:r>
            <a:endParaRPr lang="hr-HR" sz="1400" dirty="0" smtClean="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endParaRPr lang="hr-HR" sz="1400" dirty="0" smtClean="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endParaRPr lang="hr-HR" sz="1400" dirty="0" smtClean="0">
              <a:latin typeface="Times New Roman" panose="02020603050405020304" pitchFamily="18" charset="0"/>
              <a:cs typeface="Times New Roman" panose="02020603050405020304" pitchFamily="18" charset="0"/>
            </a:endParaRPr>
          </a:p>
          <a:p>
            <a:r>
              <a:rPr lang="hr-HR" sz="1400" dirty="0" smtClean="0">
                <a:latin typeface="Times New Roman" panose="02020603050405020304" pitchFamily="18" charset="0"/>
                <a:cs typeface="Times New Roman" panose="02020603050405020304" pitchFamily="18" charset="0"/>
              </a:rPr>
              <a:t>RENATE </a:t>
            </a:r>
            <a:r>
              <a:rPr lang="hr-HR" sz="1400" dirty="0">
                <a:latin typeface="Times New Roman" panose="02020603050405020304" pitchFamily="18" charset="0"/>
                <a:cs typeface="Times New Roman" panose="02020603050405020304" pitchFamily="18" charset="0"/>
              </a:rPr>
              <a:t>(</a:t>
            </a:r>
            <a:r>
              <a:rPr lang="hr-HR" sz="1400" i="1" dirty="0" err="1">
                <a:latin typeface="Times New Roman" panose="02020603050405020304" pitchFamily="18" charset="0"/>
                <a:cs typeface="Times New Roman" panose="02020603050405020304" pitchFamily="18" charset="0"/>
              </a:rPr>
              <a:t>Religious</a:t>
            </a:r>
            <a:r>
              <a:rPr lang="hr-HR" sz="1400" i="1" dirty="0">
                <a:latin typeface="Times New Roman" panose="02020603050405020304" pitchFamily="18" charset="0"/>
                <a:cs typeface="Times New Roman" panose="02020603050405020304" pitchFamily="18" charset="0"/>
              </a:rPr>
              <a:t> </a:t>
            </a:r>
            <a:r>
              <a:rPr lang="hr-HR" sz="1400" i="1" dirty="0" err="1">
                <a:latin typeface="Times New Roman" panose="02020603050405020304" pitchFamily="18" charset="0"/>
                <a:cs typeface="Times New Roman" panose="02020603050405020304" pitchFamily="18" charset="0"/>
              </a:rPr>
              <a:t>in</a:t>
            </a:r>
            <a:r>
              <a:rPr lang="hr-HR" sz="1400" i="1" dirty="0">
                <a:latin typeface="Times New Roman" panose="02020603050405020304" pitchFamily="18" charset="0"/>
                <a:cs typeface="Times New Roman" panose="02020603050405020304" pitchFamily="18" charset="0"/>
              </a:rPr>
              <a:t> Europe </a:t>
            </a:r>
            <a:r>
              <a:rPr lang="hr-HR" sz="1400" i="1" dirty="0" err="1">
                <a:latin typeface="Times New Roman" panose="02020603050405020304" pitchFamily="18" charset="0"/>
                <a:cs typeface="Times New Roman" panose="02020603050405020304" pitchFamily="18" charset="0"/>
              </a:rPr>
              <a:t>networking</a:t>
            </a:r>
            <a:r>
              <a:rPr lang="hr-HR" sz="1400" i="1" dirty="0">
                <a:latin typeface="Times New Roman" panose="02020603050405020304" pitchFamily="18" charset="0"/>
                <a:cs typeface="Times New Roman" panose="02020603050405020304" pitchFamily="18" charset="0"/>
              </a:rPr>
              <a:t> </a:t>
            </a:r>
            <a:r>
              <a:rPr lang="hr-HR" sz="1400" i="1" dirty="0" err="1">
                <a:latin typeface="Times New Roman" panose="02020603050405020304" pitchFamily="18" charset="0"/>
                <a:cs typeface="Times New Roman" panose="02020603050405020304" pitchFamily="18" charset="0"/>
              </a:rPr>
              <a:t>against</a:t>
            </a:r>
            <a:r>
              <a:rPr lang="hr-HR" sz="1400" i="1" dirty="0">
                <a:latin typeface="Times New Roman" panose="02020603050405020304" pitchFamily="18" charset="0"/>
                <a:cs typeface="Times New Roman" panose="02020603050405020304" pitchFamily="18" charset="0"/>
              </a:rPr>
              <a:t> </a:t>
            </a:r>
            <a:r>
              <a:rPr lang="hr-HR" sz="1400" i="1" dirty="0" err="1">
                <a:latin typeface="Times New Roman" panose="02020603050405020304" pitchFamily="18" charset="0"/>
                <a:cs typeface="Times New Roman" panose="02020603050405020304" pitchFamily="18" charset="0"/>
              </a:rPr>
              <a:t>trafficking</a:t>
            </a:r>
            <a:r>
              <a:rPr lang="hr-HR" sz="1400" i="1" dirty="0">
                <a:latin typeface="Times New Roman" panose="02020603050405020304" pitchFamily="18" charset="0"/>
                <a:cs typeface="Times New Roman" panose="02020603050405020304" pitchFamily="18" charset="0"/>
              </a:rPr>
              <a:t> </a:t>
            </a:r>
            <a:r>
              <a:rPr lang="hr-HR" sz="1400" i="1" dirty="0" err="1">
                <a:latin typeface="Times New Roman" panose="02020603050405020304" pitchFamily="18" charset="0"/>
                <a:cs typeface="Times New Roman" panose="02020603050405020304" pitchFamily="18" charset="0"/>
              </a:rPr>
              <a:t>and</a:t>
            </a:r>
            <a:r>
              <a:rPr lang="hr-HR" sz="1400" i="1" dirty="0">
                <a:latin typeface="Times New Roman" panose="02020603050405020304" pitchFamily="18" charset="0"/>
                <a:cs typeface="Times New Roman" panose="02020603050405020304" pitchFamily="18" charset="0"/>
              </a:rPr>
              <a:t> </a:t>
            </a:r>
            <a:r>
              <a:rPr lang="hr-HR" sz="1400" i="1" dirty="0" err="1">
                <a:latin typeface="Times New Roman" panose="02020603050405020304" pitchFamily="18" charset="0"/>
                <a:cs typeface="Times New Roman" panose="02020603050405020304" pitchFamily="18" charset="0"/>
              </a:rPr>
              <a:t>exploitation</a:t>
            </a:r>
            <a:r>
              <a:rPr lang="hr-HR" sz="1400" dirty="0">
                <a:latin typeface="Times New Roman" panose="02020603050405020304" pitchFamily="18" charset="0"/>
                <a:cs typeface="Times New Roman" panose="02020603050405020304" pitchFamily="18" charset="0"/>
              </a:rPr>
              <a:t>) - redovništvo Europe umreženo u radu protiv trgovine ljudima i  iskorištavanja </a:t>
            </a:r>
            <a:endParaRPr lang="hr-HR" sz="1400" dirty="0" smtClean="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endParaRPr lang="hr-HR" sz="1400" dirty="0" smtClean="0">
              <a:latin typeface="Times New Roman" panose="02020603050405020304" pitchFamily="18" charset="0"/>
              <a:cs typeface="Times New Roman" panose="02020603050405020304" pitchFamily="18" charset="0"/>
            </a:endParaRPr>
          </a:p>
          <a:p>
            <a:r>
              <a:rPr lang="hr-HR" sz="1400" dirty="0" smtClean="0">
                <a:latin typeface="Times New Roman" panose="02020603050405020304" pitchFamily="18" charset="0"/>
                <a:cs typeface="Times New Roman" panose="02020603050405020304" pitchFamily="18" charset="0"/>
              </a:rPr>
              <a:t>SANTA MARTA GROUP</a:t>
            </a:r>
          </a:p>
          <a:p>
            <a:endParaRPr lang="hr-HR" sz="1400" dirty="0">
              <a:latin typeface="Times New Roman" panose="02020603050405020304" pitchFamily="18" charset="0"/>
              <a:cs typeface="Times New Roman" panose="02020603050405020304" pitchFamily="18" charset="0"/>
            </a:endParaRPr>
          </a:p>
          <a:p>
            <a:endParaRPr lang="hr-HR" sz="1400" dirty="0" smtClean="0">
              <a:latin typeface="Times New Roman" panose="02020603050405020304" pitchFamily="18" charset="0"/>
              <a:cs typeface="Times New Roman" panose="02020603050405020304" pitchFamily="18" charset="0"/>
            </a:endParaRPr>
          </a:p>
          <a:p>
            <a:endParaRPr lang="hr-HR" sz="1400" dirty="0" smtClean="0">
              <a:latin typeface="Times New Roman" panose="02020603050405020304" pitchFamily="18" charset="0"/>
              <a:cs typeface="Times New Roman" panose="02020603050405020304" pitchFamily="18" charset="0"/>
            </a:endParaRPr>
          </a:p>
          <a:p>
            <a:r>
              <a:rPr lang="hr-HR" sz="1400" dirty="0" smtClean="0">
                <a:latin typeface="Times New Roman" panose="02020603050405020304" pitchFamily="18" charset="0"/>
                <a:cs typeface="Times New Roman" panose="02020603050405020304" pitchFamily="18" charset="0"/>
              </a:rPr>
              <a:t>COAT NET ORGANIZACIJA</a:t>
            </a:r>
          </a:p>
          <a:p>
            <a:endParaRPr lang="hr-HR" sz="1400" dirty="0">
              <a:latin typeface="Times New Roman" panose="02020603050405020304" pitchFamily="18" charset="0"/>
              <a:cs typeface="Times New Roman" panose="02020603050405020304" pitchFamily="18" charset="0"/>
            </a:endParaRPr>
          </a:p>
          <a:p>
            <a:endParaRPr lang="hr-HR" sz="1400" dirty="0" smtClean="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r>
              <a:rPr lang="hr-HR" sz="1400" dirty="0" smtClean="0">
                <a:latin typeface="Times New Roman" panose="02020603050405020304" pitchFamily="18" charset="0"/>
                <a:cs typeface="Times New Roman" panose="02020603050405020304" pitchFamily="18" charset="0"/>
              </a:rPr>
              <a:t>SOLWODI/AMARANTHA</a:t>
            </a:r>
          </a:p>
          <a:p>
            <a:endParaRPr lang="hr-HR" sz="1400" dirty="0" smtClean="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r>
              <a:rPr lang="hr-HR" sz="1400" i="1" dirty="0" err="1" smtClean="0">
                <a:latin typeface="Times New Roman" panose="02020603050405020304" pitchFamily="18" charset="0"/>
                <a:cs typeface="Times New Roman" panose="02020603050405020304" pitchFamily="18" charset="0"/>
              </a:rPr>
              <a:t>Slaves</a:t>
            </a:r>
            <a:r>
              <a:rPr lang="hr-HR" sz="1400" i="1" dirty="0" smtClean="0">
                <a:latin typeface="Times New Roman" panose="02020603050405020304" pitchFamily="18" charset="0"/>
                <a:cs typeface="Times New Roman" panose="02020603050405020304" pitchFamily="18" charset="0"/>
              </a:rPr>
              <a:t> </a:t>
            </a:r>
            <a:r>
              <a:rPr lang="hr-HR" sz="1400" i="1" dirty="0">
                <a:latin typeface="Times New Roman" panose="02020603050405020304" pitchFamily="18" charset="0"/>
                <a:cs typeface="Times New Roman" panose="02020603050405020304" pitchFamily="18" charset="0"/>
              </a:rPr>
              <a:t>no </a:t>
            </a:r>
            <a:r>
              <a:rPr lang="hr-HR" sz="1400" i="1" dirty="0" smtClean="0">
                <a:latin typeface="Times New Roman" panose="02020603050405020304" pitchFamily="18" charset="0"/>
                <a:cs typeface="Times New Roman" panose="02020603050405020304" pitchFamily="18" charset="0"/>
              </a:rPr>
              <a:t>more </a:t>
            </a:r>
            <a:endParaRPr lang="hr-HR" sz="1400" dirty="0">
              <a:latin typeface="Times New Roman" panose="02020603050405020304" pitchFamily="18" charset="0"/>
              <a:cs typeface="Times New Roman" panose="02020603050405020304" pitchFamily="18" charset="0"/>
            </a:endParaRPr>
          </a:p>
          <a:p>
            <a:endParaRPr lang="hr-HR" sz="1400" i="1" dirty="0" smtClean="0">
              <a:latin typeface="Times New Roman" panose="02020603050405020304" pitchFamily="18" charset="0"/>
              <a:cs typeface="Times New Roman" panose="02020603050405020304" pitchFamily="18" charset="0"/>
            </a:endParaRPr>
          </a:p>
          <a:p>
            <a:endParaRPr lang="hr-HR" sz="1400" i="1" dirty="0" smtClean="0">
              <a:latin typeface="Times New Roman" panose="02020603050405020304" pitchFamily="18" charset="0"/>
              <a:cs typeface="Times New Roman" panose="02020603050405020304" pitchFamily="18" charset="0"/>
            </a:endParaRPr>
          </a:p>
          <a:p>
            <a:r>
              <a:rPr lang="hr-HR" sz="1400" i="1" dirty="0" err="1" smtClean="0">
                <a:latin typeface="Times New Roman" panose="02020603050405020304" pitchFamily="18" charset="0"/>
                <a:cs typeface="Times New Roman" panose="02020603050405020304" pitchFamily="18" charset="0"/>
              </a:rPr>
              <a:t>End</a:t>
            </a:r>
            <a:r>
              <a:rPr lang="hr-HR" sz="1400" i="1" dirty="0" smtClean="0">
                <a:latin typeface="Times New Roman" panose="02020603050405020304" pitchFamily="18" charset="0"/>
                <a:cs typeface="Times New Roman" panose="02020603050405020304" pitchFamily="18" charset="0"/>
              </a:rPr>
              <a:t> </a:t>
            </a:r>
            <a:r>
              <a:rPr lang="hr-HR" sz="1400" i="1" dirty="0" err="1" smtClean="0">
                <a:latin typeface="Times New Roman" panose="02020603050405020304" pitchFamily="18" charset="0"/>
                <a:cs typeface="Times New Roman" panose="02020603050405020304" pitchFamily="18" charset="0"/>
              </a:rPr>
              <a:t>Slavery</a:t>
            </a:r>
            <a:endParaRPr lang="hr-HR" sz="1400" i="1" dirty="0" smtClean="0">
              <a:latin typeface="Times New Roman" panose="02020603050405020304" pitchFamily="18" charset="0"/>
              <a:cs typeface="Times New Roman" panose="02020603050405020304" pitchFamily="18" charset="0"/>
            </a:endParaRPr>
          </a:p>
          <a:p>
            <a:endParaRPr lang="hr-HR" sz="1400" dirty="0">
              <a:latin typeface="Times New Roman" panose="02020603050405020304" pitchFamily="18" charset="0"/>
              <a:cs typeface="Times New Roman" panose="02020603050405020304" pitchFamily="18" charset="0"/>
            </a:endParaRPr>
          </a:p>
          <a:p>
            <a:endParaRPr lang="hr-HR" sz="1400" i="1" dirty="0" smtClean="0">
              <a:latin typeface="Times New Roman" panose="02020603050405020304" pitchFamily="18" charset="0"/>
              <a:cs typeface="Times New Roman" panose="02020603050405020304" pitchFamily="18" charset="0"/>
            </a:endParaRPr>
          </a:p>
          <a:p>
            <a:r>
              <a:rPr lang="hr-HR" sz="1400" i="1" dirty="0" err="1" smtClean="0">
                <a:latin typeface="Times New Roman" panose="02020603050405020304" pitchFamily="18" charset="0"/>
                <a:cs typeface="Times New Roman" panose="02020603050405020304" pitchFamily="18" charset="0"/>
              </a:rPr>
              <a:t>The</a:t>
            </a:r>
            <a:r>
              <a:rPr lang="hr-HR" sz="1400" i="1" dirty="0" smtClean="0">
                <a:latin typeface="Times New Roman" panose="02020603050405020304" pitchFamily="18" charset="0"/>
                <a:cs typeface="Times New Roman" panose="02020603050405020304" pitchFamily="18" charset="0"/>
              </a:rPr>
              <a:t> </a:t>
            </a:r>
            <a:r>
              <a:rPr lang="hr-HR" sz="1400" i="1" dirty="0" err="1">
                <a:latin typeface="Times New Roman" panose="02020603050405020304" pitchFamily="18" charset="0"/>
                <a:cs typeface="Times New Roman" panose="02020603050405020304" pitchFamily="18" charset="0"/>
              </a:rPr>
              <a:t>Medaille</a:t>
            </a:r>
            <a:r>
              <a:rPr lang="hr-HR" sz="1400" i="1" dirty="0">
                <a:latin typeface="Times New Roman" panose="02020603050405020304" pitchFamily="18" charset="0"/>
                <a:cs typeface="Times New Roman" panose="02020603050405020304" pitchFamily="18" charset="0"/>
              </a:rPr>
              <a:t> </a:t>
            </a:r>
            <a:r>
              <a:rPr lang="hr-HR" sz="1400" i="1" dirty="0" smtClean="0">
                <a:latin typeface="Times New Roman" panose="02020603050405020304" pitchFamily="18" charset="0"/>
                <a:cs typeface="Times New Roman" panose="02020603050405020304" pitchFamily="18" charset="0"/>
              </a:rPr>
              <a:t>trust</a:t>
            </a:r>
          </a:p>
          <a:p>
            <a:endParaRPr lang="hr-HR" dirty="0">
              <a:latin typeface="Times New Roman" panose="02020603050405020304" pitchFamily="18" charset="0"/>
              <a:cs typeface="Times New Roman" panose="02020603050405020304" pitchFamily="18" charset="0"/>
            </a:endParaRPr>
          </a:p>
        </p:txBody>
      </p:sp>
      <p:pic>
        <p:nvPicPr>
          <p:cNvPr id="3" name="Slika 2"/>
          <p:cNvPicPr>
            <a:picLocks noChangeAspect="1"/>
          </p:cNvPicPr>
          <p:nvPr/>
        </p:nvPicPr>
        <p:blipFill>
          <a:blip r:embed="rId2"/>
          <a:stretch>
            <a:fillRect/>
          </a:stretch>
        </p:blipFill>
        <p:spPr>
          <a:xfrm>
            <a:off x="276675" y="310282"/>
            <a:ext cx="1852612" cy="756518"/>
          </a:xfrm>
          <a:prstGeom prst="rect">
            <a:avLst/>
          </a:prstGeom>
        </p:spPr>
      </p:pic>
      <p:pic>
        <p:nvPicPr>
          <p:cNvPr id="4" name="Slika 3"/>
          <p:cNvPicPr>
            <a:picLocks noChangeAspect="1"/>
          </p:cNvPicPr>
          <p:nvPr/>
        </p:nvPicPr>
        <p:blipFill>
          <a:blip r:embed="rId3"/>
          <a:stretch>
            <a:fillRect/>
          </a:stretch>
        </p:blipFill>
        <p:spPr>
          <a:xfrm>
            <a:off x="232105" y="1404937"/>
            <a:ext cx="1825295" cy="1109663"/>
          </a:xfrm>
          <a:prstGeom prst="rect">
            <a:avLst/>
          </a:prstGeom>
        </p:spPr>
      </p:pic>
      <p:pic>
        <p:nvPicPr>
          <p:cNvPr id="5" name="Slika 4"/>
          <p:cNvPicPr>
            <a:picLocks noChangeAspect="1"/>
          </p:cNvPicPr>
          <p:nvPr/>
        </p:nvPicPr>
        <p:blipFill>
          <a:blip r:embed="rId4"/>
          <a:stretch>
            <a:fillRect/>
          </a:stretch>
        </p:blipFill>
        <p:spPr>
          <a:xfrm>
            <a:off x="197599" y="2841234"/>
            <a:ext cx="1859801" cy="892565"/>
          </a:xfrm>
          <a:prstGeom prst="rect">
            <a:avLst/>
          </a:prstGeom>
        </p:spPr>
      </p:pic>
      <p:pic>
        <p:nvPicPr>
          <p:cNvPr id="6" name="Slika 5"/>
          <p:cNvPicPr>
            <a:picLocks noChangeAspect="1"/>
          </p:cNvPicPr>
          <p:nvPr/>
        </p:nvPicPr>
        <p:blipFill>
          <a:blip r:embed="rId5"/>
          <a:stretch>
            <a:fillRect/>
          </a:stretch>
        </p:blipFill>
        <p:spPr>
          <a:xfrm>
            <a:off x="200475" y="4025927"/>
            <a:ext cx="1928812" cy="1218302"/>
          </a:xfrm>
          <a:prstGeom prst="rect">
            <a:avLst/>
          </a:prstGeom>
        </p:spPr>
      </p:pic>
      <p:pic>
        <p:nvPicPr>
          <p:cNvPr id="8" name="Slika 7"/>
          <p:cNvPicPr>
            <a:picLocks noChangeAspect="1"/>
          </p:cNvPicPr>
          <p:nvPr/>
        </p:nvPicPr>
        <p:blipFill>
          <a:blip r:embed="rId6"/>
          <a:stretch>
            <a:fillRect/>
          </a:stretch>
        </p:blipFill>
        <p:spPr>
          <a:xfrm>
            <a:off x="232105" y="5473727"/>
            <a:ext cx="1897182" cy="1219199"/>
          </a:xfrm>
          <a:prstGeom prst="rect">
            <a:avLst/>
          </a:prstGeom>
        </p:spPr>
      </p:pic>
    </p:spTree>
    <p:extLst>
      <p:ext uri="{BB962C8B-B14F-4D97-AF65-F5344CB8AC3E}">
        <p14:creationId xmlns:p14="http://schemas.microsoft.com/office/powerpoint/2010/main" val="4115218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utnik 2"/>
          <p:cNvSpPr/>
          <p:nvPr/>
        </p:nvSpPr>
        <p:spPr>
          <a:xfrm>
            <a:off x="304800" y="314986"/>
            <a:ext cx="8458200" cy="4506875"/>
          </a:xfrm>
          <a:prstGeom prst="rect">
            <a:avLst/>
          </a:prstGeom>
        </p:spPr>
        <p:txBody>
          <a:bodyPr wrap="square">
            <a:spAutoFit/>
          </a:bodyPr>
          <a:lstStyle/>
          <a:p>
            <a:pPr algn="ctr">
              <a:lnSpc>
                <a:spcPct val="115000"/>
              </a:lnSpc>
              <a:spcAft>
                <a:spcPts val="1000"/>
              </a:spcAft>
            </a:pPr>
            <a:r>
              <a:rPr lang="hr-HR" sz="1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IV. PROMOCIJA BIOETIČKIH INICIJATIVA POMOĆI ŽRTVAMA TRGOVINE LJUDIMA</a:t>
            </a:r>
          </a:p>
          <a:p>
            <a:pPr algn="just">
              <a:lnSpc>
                <a:spcPct val="115000"/>
              </a:lnSpc>
              <a:spcAft>
                <a:spcPts val="1000"/>
              </a:spcAft>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00050" algn="just">
              <a:spcAft>
                <a:spcPts val="0"/>
              </a:spcAft>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 kršenje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temeljnih ljudskih prava (prava na život, rad i obrazovanje; pravo odlučivanja i izbora; prava na zdravlje; slobode i dostojanstva pojedinca; sloboda kretanja; jednakosti među ljudima).</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00050" algn="just">
              <a:spcAft>
                <a:spcPts val="0"/>
              </a:spcAft>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00050" algn="just">
              <a:spcAft>
                <a:spcPts val="0"/>
              </a:spcAft>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r>
              <a:rPr lang="hr-HR" sz="1400" b="1" i="1" dirty="0" smtClean="0">
                <a:latin typeface="Times New Roman" panose="02020603050405020304" pitchFamily="18" charset="0"/>
                <a:ea typeface="Calibri" panose="020F0502020204030204" pitchFamily="34" charset="0"/>
                <a:cs typeface="Times New Roman" panose="02020603050405020304" pitchFamily="18" charset="0"/>
              </a:rPr>
              <a:t>'3R </a:t>
            </a:r>
            <a:r>
              <a:rPr lang="hr-HR" sz="1400" b="1" i="1" dirty="0" smtClean="0">
                <a:latin typeface="Times New Roman" panose="02020603050405020304" pitchFamily="18" charset="0"/>
                <a:ea typeface="Calibri" panose="020F0502020204030204" pitchFamily="34" charset="0"/>
                <a:cs typeface="Times New Roman" panose="02020603050405020304" pitchFamily="18" charset="0"/>
              </a:rPr>
              <a:t>Indeks </a:t>
            </a:r>
            <a:r>
              <a:rPr lang="hr-HR" sz="1400" b="1" i="1" dirty="0">
                <a:latin typeface="Times New Roman" panose="02020603050405020304" pitchFamily="18" charset="0"/>
                <a:ea typeface="Calibri" panose="020F0502020204030204" pitchFamily="34" charset="0"/>
                <a:cs typeface="Times New Roman" panose="02020603050405020304" pitchFamily="18" charset="0"/>
              </a:rPr>
              <a:t>politike trgovine ljudima' </a:t>
            </a:r>
            <a:r>
              <a:rPr lang="hr-HR" sz="1400" b="1" i="1" dirty="0">
                <a:latin typeface="Times New Roman" panose="02020603050405020304" pitchFamily="18" charset="0"/>
                <a:ea typeface="Calibri" panose="020F0502020204030204" pitchFamily="34" charset="0"/>
                <a:cs typeface="Times New Roman" panose="02020603050405020304" pitchFamily="18" charset="0"/>
              </a:rPr>
              <a:t>Rescue – </a:t>
            </a:r>
            <a:r>
              <a:rPr lang="hr-HR" sz="1400" b="1" i="1" dirty="0" err="1">
                <a:latin typeface="Times New Roman" panose="02020603050405020304" pitchFamily="18" charset="0"/>
                <a:ea typeface="Calibri" panose="020F0502020204030204" pitchFamily="34" charset="0"/>
                <a:cs typeface="Times New Roman" panose="02020603050405020304" pitchFamily="18" charset="0"/>
              </a:rPr>
              <a:t>Rehabilitation</a:t>
            </a:r>
            <a:r>
              <a:rPr lang="hr-HR" sz="1400" b="1" i="1" dirty="0">
                <a:latin typeface="Times New Roman" panose="02020603050405020304" pitchFamily="18" charset="0"/>
                <a:ea typeface="Calibri" panose="020F0502020204030204" pitchFamily="34" charset="0"/>
                <a:cs typeface="Times New Roman" panose="02020603050405020304" pitchFamily="18" charset="0"/>
              </a:rPr>
              <a:t> – </a:t>
            </a:r>
            <a:r>
              <a:rPr lang="hr-HR" sz="1400" b="1" i="1" dirty="0" err="1" smtClean="0">
                <a:latin typeface="Times New Roman" panose="02020603050405020304" pitchFamily="18" charset="0"/>
                <a:ea typeface="Calibri" panose="020F0502020204030204" pitchFamily="34" charset="0"/>
                <a:cs typeface="Times New Roman" panose="02020603050405020304" pitchFamily="18" charset="0"/>
              </a:rPr>
              <a:t>Reintegration</a:t>
            </a:r>
            <a:r>
              <a:rPr lang="hr-HR" sz="1400" b="1" i="1" dirty="0" smtClean="0">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spcAft>
                <a:spcPts val="0"/>
              </a:spcAft>
              <a:buFontTx/>
              <a:buChar char="-"/>
            </a:pPr>
            <a:endParaRPr lang="hr-HR" sz="1400" b="1" i="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0"/>
              </a:spcAft>
              <a:buFontTx/>
              <a:buChar char="-"/>
            </a:pPr>
            <a:endParaRPr lang="hr-HR" sz="1400" dirty="0" smtClean="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r>
              <a:rPr lang="hr-HR" sz="1400" dirty="0" smtClean="0">
                <a:latin typeface="Times New Roman" panose="02020603050405020304" pitchFamily="18" charset="0"/>
                <a:ea typeface="Calibri" panose="020F0502020204030204" pitchFamily="34" charset="0"/>
                <a:cs typeface="Times New Roman" panose="02020603050405020304" pitchFamily="18" charset="0"/>
              </a:rPr>
              <a:t>UNODOC pristup </a:t>
            </a:r>
            <a:r>
              <a:rPr lang="hr-HR" sz="1400" b="1" dirty="0">
                <a:latin typeface="Times New Roman" panose="02020603050405020304" pitchFamily="18" charset="0"/>
                <a:ea typeface="Calibri" panose="020F0502020204030204" pitchFamily="34" charset="0"/>
                <a:cs typeface="Times New Roman" panose="02020603050405020304" pitchFamily="18" charset="0"/>
              </a:rPr>
              <a:t>„4 </a:t>
            </a:r>
            <a:r>
              <a:rPr lang="hr-HR" sz="1400" b="1" dirty="0" err="1">
                <a:latin typeface="Times New Roman" panose="02020603050405020304" pitchFamily="18" charset="0"/>
                <a:ea typeface="Calibri" panose="020F0502020204030204" pitchFamily="34" charset="0"/>
                <a:cs typeface="Times New Roman" panose="02020603050405020304" pitchFamily="18" charset="0"/>
              </a:rPr>
              <a:t>Ps</a:t>
            </a:r>
            <a:r>
              <a:rPr lang="hr-HR"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hr-HR" sz="1400" b="1" dirty="0" err="1" smtClean="0">
                <a:latin typeface="Times New Roman" panose="02020603050405020304" pitchFamily="18" charset="0"/>
                <a:ea typeface="Calibri" panose="020F0502020204030204" pitchFamily="34" charset="0"/>
                <a:cs typeface="Times New Roman" panose="02020603050405020304" pitchFamily="18" charset="0"/>
              </a:rPr>
              <a:t>Persecution</a:t>
            </a:r>
            <a:r>
              <a:rPr lang="hr-HR" sz="1400" b="1" dirty="0" smtClean="0">
                <a:latin typeface="Times New Roman" panose="02020603050405020304" pitchFamily="18" charset="0"/>
                <a:ea typeface="Calibri" panose="020F0502020204030204" pitchFamily="34" charset="0"/>
                <a:cs typeface="Times New Roman" panose="02020603050405020304" pitchFamily="18" charset="0"/>
              </a:rPr>
              <a:t> </a:t>
            </a:r>
            <a:r>
              <a:rPr lang="hr-HR" sz="1400" b="1" dirty="0">
                <a:latin typeface="Times New Roman" panose="02020603050405020304" pitchFamily="18" charset="0"/>
                <a:ea typeface="Calibri" panose="020F0502020204030204" pitchFamily="34" charset="0"/>
                <a:cs typeface="Times New Roman" panose="02020603050405020304" pitchFamily="18" charset="0"/>
              </a:rPr>
              <a:t>– Protection – </a:t>
            </a:r>
            <a:r>
              <a:rPr lang="hr-HR" sz="1400" b="1" dirty="0" err="1">
                <a:latin typeface="Times New Roman" panose="02020603050405020304" pitchFamily="18" charset="0"/>
                <a:ea typeface="Calibri" panose="020F0502020204030204" pitchFamily="34" charset="0"/>
                <a:cs typeface="Times New Roman" panose="02020603050405020304" pitchFamily="18" charset="0"/>
              </a:rPr>
              <a:t>Prevention</a:t>
            </a:r>
            <a:r>
              <a:rPr lang="hr-HR" sz="1400" b="1" dirty="0">
                <a:latin typeface="Times New Roman" panose="02020603050405020304" pitchFamily="18" charset="0"/>
                <a:ea typeface="Calibri" panose="020F0502020204030204" pitchFamily="34" charset="0"/>
                <a:cs typeface="Times New Roman" panose="02020603050405020304" pitchFamily="18" charset="0"/>
              </a:rPr>
              <a:t> – </a:t>
            </a:r>
            <a:r>
              <a:rPr lang="hr-HR" sz="1400" b="1" dirty="0" err="1" smtClean="0">
                <a:latin typeface="Times New Roman" panose="02020603050405020304" pitchFamily="18" charset="0"/>
                <a:ea typeface="Calibri" panose="020F0502020204030204" pitchFamily="34" charset="0"/>
                <a:cs typeface="Times New Roman" panose="02020603050405020304" pitchFamily="18" charset="0"/>
              </a:rPr>
              <a:t>Partnership</a:t>
            </a:r>
            <a:endParaRPr lang="hr-HR" sz="1400" b="1"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0"/>
              </a:spcAft>
              <a:buFontTx/>
              <a:buChar char="-"/>
            </a:pPr>
            <a:endParaRPr lang="hr-HR"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hr-HR" sz="1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hr-HR" sz="1400" b="1"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r>
              <a:rPr lang="hr-HR" sz="1400" b="1" dirty="0" err="1" smtClean="0">
                <a:latin typeface="Times New Roman" panose="02020603050405020304" pitchFamily="18" charset="0"/>
                <a:ea typeface="Times New Roman" panose="02020603050405020304" pitchFamily="18" charset="0"/>
                <a:cs typeface="Times New Roman" panose="02020603050405020304" pitchFamily="18" charset="0"/>
              </a:rPr>
              <a:t>Fairtrade</a:t>
            </a:r>
            <a:r>
              <a:rPr lang="hr-HR" sz="1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hr-HR" sz="1400" b="1" dirty="0" err="1">
                <a:latin typeface="Times New Roman" panose="02020603050405020304" pitchFamily="18" charset="0"/>
                <a:ea typeface="Times New Roman" panose="02020603050405020304" pitchFamily="18" charset="0"/>
                <a:cs typeface="Times New Roman" panose="02020603050405020304" pitchFamily="18" charset="0"/>
              </a:rPr>
              <a:t>Foundation</a:t>
            </a:r>
            <a:r>
              <a:rPr lang="hr-HR" sz="1400" b="1" dirty="0">
                <a:latin typeface="Times New Roman" panose="02020603050405020304" pitchFamily="18" charset="0"/>
                <a:ea typeface="Times New Roman" panose="02020603050405020304" pitchFamily="18" charset="0"/>
                <a:cs typeface="Times New Roman" panose="02020603050405020304" pitchFamily="18" charset="0"/>
              </a:rPr>
              <a:t> –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proizvodi koji ne koristi prisilan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rad</a:t>
            </a:r>
          </a:p>
          <a:p>
            <a:pPr marL="285750" indent="-285750" algn="just">
              <a:spcAft>
                <a:spcPts val="0"/>
              </a:spcAft>
              <a:buFontTx/>
              <a:buChar char="-"/>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endParaRPr lang="hr-HR" sz="1400" b="1"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r>
              <a:rPr lang="hr-HR" sz="1400" b="1" dirty="0" smtClean="0">
                <a:latin typeface="Times New Roman" panose="02020603050405020304" pitchFamily="18" charset="0"/>
                <a:ea typeface="Times New Roman" panose="02020603050405020304" pitchFamily="18" charset="0"/>
                <a:cs typeface="Times New Roman" panose="02020603050405020304" pitchFamily="18" charset="0"/>
              </a:rPr>
              <a:t>Nobelova </a:t>
            </a:r>
            <a:r>
              <a:rPr lang="hr-HR" sz="1400" b="1" dirty="0" smtClean="0">
                <a:latin typeface="Times New Roman" panose="02020603050405020304" pitchFamily="18" charset="0"/>
                <a:ea typeface="Times New Roman" panose="02020603050405020304" pitchFamily="18" charset="0"/>
                <a:cs typeface="Times New Roman" panose="02020603050405020304" pitchFamily="18" charset="0"/>
              </a:rPr>
              <a:t>nagrada </a:t>
            </a:r>
            <a:r>
              <a:rPr lang="hr-HR" sz="1400" b="1" dirty="0">
                <a:latin typeface="Times New Roman" panose="02020603050405020304" pitchFamily="18" charset="0"/>
                <a:ea typeface="Times New Roman" panose="02020603050405020304" pitchFamily="18" charset="0"/>
                <a:cs typeface="Times New Roman" panose="02020603050405020304" pitchFamily="18" charset="0"/>
              </a:rPr>
              <a:t>za mir za 2018</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err="1" smtClean="0">
                <a:latin typeface="Times New Roman" panose="02020603050405020304" pitchFamily="18" charset="0"/>
                <a:ea typeface="Times New Roman" panose="02020603050405020304" pitchFamily="18" charset="0"/>
                <a:cs typeface="Times New Roman" panose="02020603050405020304" pitchFamily="18" charset="0"/>
              </a:rPr>
              <a:t>Nadiji</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hr-HR" sz="1400" dirty="0" err="1">
                <a:latin typeface="Times New Roman" panose="02020603050405020304" pitchFamily="18" charset="0"/>
                <a:ea typeface="Times New Roman" panose="02020603050405020304" pitchFamily="18" charset="0"/>
                <a:cs typeface="Times New Roman" panose="02020603050405020304" pitchFamily="18" charset="0"/>
              </a:rPr>
              <a:t>Murad</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za dostojanstvo preživjelih od trgovine ljudima.</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Slika 6"/>
          <p:cNvPicPr>
            <a:picLocks noChangeAspect="1"/>
          </p:cNvPicPr>
          <p:nvPr/>
        </p:nvPicPr>
        <p:blipFill>
          <a:blip r:embed="rId2"/>
          <a:stretch>
            <a:fillRect/>
          </a:stretch>
        </p:blipFill>
        <p:spPr>
          <a:xfrm>
            <a:off x="304800" y="5562600"/>
            <a:ext cx="8458200" cy="1042506"/>
          </a:xfrm>
          <a:prstGeom prst="rect">
            <a:avLst/>
          </a:prstGeom>
        </p:spPr>
      </p:pic>
      <p:pic>
        <p:nvPicPr>
          <p:cNvPr id="9" name="Slika 8"/>
          <p:cNvPicPr>
            <a:picLocks noChangeAspect="1"/>
          </p:cNvPicPr>
          <p:nvPr/>
        </p:nvPicPr>
        <p:blipFill>
          <a:blip r:embed="rId3"/>
          <a:stretch>
            <a:fillRect/>
          </a:stretch>
        </p:blipFill>
        <p:spPr>
          <a:xfrm>
            <a:off x="6916948" y="2362200"/>
            <a:ext cx="1846052" cy="1371600"/>
          </a:xfrm>
          <a:prstGeom prst="rect">
            <a:avLst/>
          </a:prstGeom>
        </p:spPr>
      </p:pic>
    </p:spTree>
    <p:extLst>
      <p:ext uri="{BB962C8B-B14F-4D97-AF65-F5344CB8AC3E}">
        <p14:creationId xmlns:p14="http://schemas.microsoft.com/office/powerpoint/2010/main" val="3786782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70936" y="520842"/>
            <a:ext cx="5410200" cy="1169551"/>
          </a:xfrm>
          <a:prstGeom prst="rect">
            <a:avLst/>
          </a:prstGeom>
        </p:spPr>
        <p:txBody>
          <a:bodyPr wrap="square">
            <a:spAutoFit/>
          </a:bodyPr>
          <a:lstStyle/>
          <a:p>
            <a:pPr marL="285750" indent="-285750" algn="just">
              <a:spcAft>
                <a:spcPts val="0"/>
              </a:spcAft>
              <a:buFontTx/>
              <a:buChar char="-"/>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Kampanja </a:t>
            </a:r>
            <a:r>
              <a:rPr lang="hr-HR" sz="1400" b="1" dirty="0">
                <a:latin typeface="Times New Roman" panose="02020603050405020304" pitchFamily="18" charset="0"/>
                <a:ea typeface="Times New Roman" panose="02020603050405020304" pitchFamily="18" charset="0"/>
                <a:cs typeface="Times New Roman" panose="02020603050405020304" pitchFamily="18" charset="0"/>
              </a:rPr>
              <a:t>„Plavo srce“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postalo je simbol solidarnosti sa žrtvama modernog ropstva širom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svijeta</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endParaRPr lang="hr-HR" sz="1400" b="1"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r>
              <a:rPr lang="hr-HR" sz="1400" b="1" dirty="0">
                <a:latin typeface="Times New Roman" panose="02020603050405020304" pitchFamily="18" charset="0"/>
                <a:ea typeface="Times New Roman" panose="02020603050405020304" pitchFamily="18" charset="0"/>
                <a:cs typeface="Times New Roman" panose="02020603050405020304" pitchFamily="18" charset="0"/>
              </a:rPr>
              <a:t>Dobrovoljni fond Ujedinjenih naroda za žrtve trgovine ljudima</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spcAft>
                <a:spcPts val="0"/>
              </a:spcAft>
              <a:buFontTx/>
              <a:buChar char="-"/>
            </a:pPr>
            <a:endParaRPr lang="hr-HR" sz="1400" b="1"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Slika 8"/>
          <p:cNvPicPr>
            <a:picLocks noChangeAspect="1"/>
          </p:cNvPicPr>
          <p:nvPr/>
        </p:nvPicPr>
        <p:blipFill>
          <a:blip r:embed="rId2"/>
          <a:stretch>
            <a:fillRect/>
          </a:stretch>
        </p:blipFill>
        <p:spPr>
          <a:xfrm>
            <a:off x="6889608" y="299196"/>
            <a:ext cx="1847486" cy="1040539"/>
          </a:xfrm>
          <a:prstGeom prst="rect">
            <a:avLst/>
          </a:prstGeom>
        </p:spPr>
      </p:pic>
      <p:pic>
        <p:nvPicPr>
          <p:cNvPr id="10" name="Slika 9"/>
          <p:cNvPicPr>
            <a:picLocks noChangeAspect="1"/>
          </p:cNvPicPr>
          <p:nvPr/>
        </p:nvPicPr>
        <p:blipFill>
          <a:blip r:embed="rId3"/>
          <a:stretch>
            <a:fillRect/>
          </a:stretch>
        </p:blipFill>
        <p:spPr>
          <a:xfrm>
            <a:off x="6584808" y="2992653"/>
            <a:ext cx="2152286" cy="1362282"/>
          </a:xfrm>
          <a:prstGeom prst="rect">
            <a:avLst/>
          </a:prstGeom>
        </p:spPr>
      </p:pic>
      <p:pic>
        <p:nvPicPr>
          <p:cNvPr id="12" name="Slika 11"/>
          <p:cNvPicPr>
            <a:picLocks noChangeAspect="1"/>
          </p:cNvPicPr>
          <p:nvPr/>
        </p:nvPicPr>
        <p:blipFill>
          <a:blip r:embed="rId4"/>
          <a:stretch>
            <a:fillRect/>
          </a:stretch>
        </p:blipFill>
        <p:spPr>
          <a:xfrm>
            <a:off x="457200" y="4419600"/>
            <a:ext cx="5867400" cy="1591194"/>
          </a:xfrm>
          <a:prstGeom prst="rect">
            <a:avLst/>
          </a:prstGeom>
        </p:spPr>
      </p:pic>
      <p:pic>
        <p:nvPicPr>
          <p:cNvPr id="13" name="Slika 12"/>
          <p:cNvPicPr>
            <a:picLocks noChangeAspect="1"/>
          </p:cNvPicPr>
          <p:nvPr/>
        </p:nvPicPr>
        <p:blipFill>
          <a:blip r:embed="rId5"/>
          <a:stretch>
            <a:fillRect/>
          </a:stretch>
        </p:blipFill>
        <p:spPr>
          <a:xfrm>
            <a:off x="1600200" y="2495822"/>
            <a:ext cx="4590686" cy="1237595"/>
          </a:xfrm>
          <a:prstGeom prst="rect">
            <a:avLst/>
          </a:prstGeom>
        </p:spPr>
      </p:pic>
      <p:pic>
        <p:nvPicPr>
          <p:cNvPr id="14" name="Slika 13"/>
          <p:cNvPicPr>
            <a:picLocks noChangeAspect="1"/>
          </p:cNvPicPr>
          <p:nvPr/>
        </p:nvPicPr>
        <p:blipFill>
          <a:blip r:embed="rId6"/>
          <a:stretch>
            <a:fillRect/>
          </a:stretch>
        </p:blipFill>
        <p:spPr>
          <a:xfrm>
            <a:off x="6781800" y="1690959"/>
            <a:ext cx="2022151" cy="1052241"/>
          </a:xfrm>
          <a:prstGeom prst="rect">
            <a:avLst/>
          </a:prstGeom>
        </p:spPr>
      </p:pic>
      <p:pic>
        <p:nvPicPr>
          <p:cNvPr id="16" name="Slika 15"/>
          <p:cNvPicPr>
            <a:picLocks noChangeAspect="1"/>
          </p:cNvPicPr>
          <p:nvPr/>
        </p:nvPicPr>
        <p:blipFill>
          <a:blip r:embed="rId7"/>
          <a:stretch>
            <a:fillRect/>
          </a:stretch>
        </p:blipFill>
        <p:spPr>
          <a:xfrm>
            <a:off x="6622195" y="4800600"/>
            <a:ext cx="2077511" cy="1295400"/>
          </a:xfrm>
          <a:prstGeom prst="rect">
            <a:avLst/>
          </a:prstGeom>
        </p:spPr>
      </p:pic>
    </p:spTree>
    <p:extLst>
      <p:ext uri="{BB962C8B-B14F-4D97-AF65-F5344CB8AC3E}">
        <p14:creationId xmlns:p14="http://schemas.microsoft.com/office/powerpoint/2010/main" val="932177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228600" y="533400"/>
            <a:ext cx="7924800" cy="3754874"/>
          </a:xfrm>
          <a:prstGeom prst="rect">
            <a:avLst/>
          </a:prstGeom>
        </p:spPr>
        <p:txBody>
          <a:bodyPr wrap="square">
            <a:spAutoFit/>
          </a:bodyPr>
          <a:lstStyle/>
          <a:p>
            <a:pPr indent="449580" algn="just">
              <a:spcAft>
                <a:spcPts val="0"/>
              </a:spcAft>
            </a:pPr>
            <a:r>
              <a:rPr lang="it-IT" sz="1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Zaštita</a:t>
            </a:r>
            <a:r>
              <a:rPr lang="it-IT"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it-IT"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pomoć</a:t>
            </a:r>
            <a:r>
              <a:rPr lang="it-IT"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žrtvama</a:t>
            </a:r>
            <a:r>
              <a:rPr lang="it-IT"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trgovine</a:t>
            </a:r>
            <a:r>
              <a:rPr lang="it-IT"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ljudima</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400" dirty="0" smtClean="0">
                <a:latin typeface="Times New Roman" panose="02020603050405020304" pitchFamily="18" charset="0"/>
                <a:ea typeface="Calibri" panose="020F0502020204030204" pitchFamily="34" charset="0"/>
                <a:cs typeface="Times New Roman" panose="02020603050405020304" pitchFamily="18" charset="0"/>
              </a:rPr>
              <a:t>osiguravanje </a:t>
            </a:r>
            <a:r>
              <a:rPr lang="hr-HR" sz="1400" dirty="0">
                <a:latin typeface="Times New Roman" panose="02020603050405020304" pitchFamily="18" charset="0"/>
                <a:ea typeface="Calibri" panose="020F0502020204030204" pitchFamily="34" charset="0"/>
                <a:cs typeface="Times New Roman" panose="02020603050405020304" pitchFamily="18" charset="0"/>
              </a:rPr>
              <a:t>zdravstvene, psihološke, socijalne i pravne pomoći i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zaštite! </a:t>
            </a:r>
            <a:endParaRPr lang="hr-HR" sz="1400" dirty="0" smtClean="0">
              <a:latin typeface="Times New Roman" panose="02020603050405020304" pitchFamily="18" charset="0"/>
              <a:ea typeface="Calibri" panose="020F0502020204030204" pitchFamily="34" charset="0"/>
              <a:cs typeface="Times New Roman" panose="02020603050405020304" pitchFamily="18" charset="0"/>
            </a:endParaRPr>
          </a:p>
          <a:p>
            <a:pPr marL="1200150" lvl="2" indent="-285750" algn="just">
              <a:buFont typeface="Wingdings" panose="05000000000000000000" pitchFamily="2" charset="2"/>
              <a:buChar char="Ø"/>
            </a:pPr>
            <a:r>
              <a:rPr lang="hr-HR" sz="1400" dirty="0" smtClean="0">
                <a:latin typeface="Times New Roman" panose="02020603050405020304" pitchFamily="18" charset="0"/>
                <a:ea typeface="Calibri" panose="020F0502020204030204" pitchFamily="34" charset="0"/>
                <a:cs typeface="Times New Roman" panose="02020603050405020304" pitchFamily="18" charset="0"/>
              </a:rPr>
              <a:t>osiguravanje </a:t>
            </a:r>
            <a:r>
              <a:rPr lang="hr-HR" sz="1400" dirty="0">
                <a:latin typeface="Times New Roman" panose="02020603050405020304" pitchFamily="18" charset="0"/>
                <a:ea typeface="Calibri" panose="020F0502020204030204" pitchFamily="34" charset="0"/>
                <a:cs typeface="Times New Roman" panose="02020603050405020304" pitchFamily="18" charset="0"/>
              </a:rPr>
              <a:t>sigurnog i dobrovoljnog povratka u zemlju </a:t>
            </a:r>
            <a:r>
              <a:rPr lang="hr-HR" sz="1400" dirty="0" smtClean="0">
                <a:latin typeface="Times New Roman" panose="02020603050405020304" pitchFamily="18" charset="0"/>
                <a:ea typeface="Calibri" panose="020F0502020204030204" pitchFamily="34" charset="0"/>
                <a:cs typeface="Times New Roman" panose="02020603050405020304" pitchFamily="18" charset="0"/>
              </a:rPr>
              <a:t>porijekla!</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49580" algn="just">
              <a:spcAft>
                <a:spcPts val="0"/>
              </a:spcAft>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spcAft>
                <a:spcPts val="0"/>
              </a:spcAft>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spcAft>
                <a:spcPts val="0"/>
              </a:spcAft>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Žrtve:</a:t>
            </a:r>
          </a:p>
          <a:p>
            <a:pPr marL="1200150" lvl="2"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dugotrajne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fizičke i psihološke traume,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ekstremni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poremećaja raspoloženja, poremećaja spavanja, tjeskobe, depresije, disocijativnih poremećaja, post-traumatskog stresa,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ljutnja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i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bijes, samooptuživanje, sram, tuga, strah, krivnja, nepovjerenje, </a:t>
            </a:r>
          </a:p>
          <a:p>
            <a:pPr marL="1200150" lvl="2"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Stockholmski sindrom, socijalni ostracizam, </a:t>
            </a:r>
          </a:p>
          <a:p>
            <a:pPr marL="1200150" lvl="2"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para/suicid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i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samoubojstvo,</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o</a:t>
            </a:r>
            <a:r>
              <a:rPr lang="it-IT" sz="1400" dirty="0" smtClean="0">
                <a:latin typeface="Times New Roman" panose="02020603050405020304" pitchFamily="18" charset="0"/>
                <a:ea typeface="Times New Roman" panose="02020603050405020304" pitchFamily="18" charset="0"/>
                <a:cs typeface="Times New Roman" panose="02020603050405020304" pitchFamily="18" charset="0"/>
              </a:rPr>
              <a:t>visnosti</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1200150" lvl="2" indent="-285750" algn="just">
              <a:buFont typeface="Wingdings" panose="05000000000000000000" pitchFamily="2" charset="2"/>
              <a:buChar char="Ø"/>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a:t>
            </a:r>
            <a:r>
              <a:rPr lang="it-IT" sz="1400" dirty="0" err="1" smtClean="0">
                <a:latin typeface="Times New Roman" panose="02020603050405020304" pitchFamily="18" charset="0"/>
                <a:ea typeface="Times New Roman" panose="02020603050405020304" pitchFamily="18" charset="0"/>
                <a:cs typeface="Times New Roman" panose="02020603050405020304" pitchFamily="18" charset="0"/>
              </a:rPr>
              <a:t>ocijalna</a:t>
            </a:r>
            <a:r>
              <a:rPr lang="it-IT"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ea typeface="Times New Roman" panose="02020603050405020304" pitchFamily="18" charset="0"/>
                <a:cs typeface="Times New Roman" panose="02020603050405020304" pitchFamily="18" charset="0"/>
              </a:rPr>
              <a:t>isključenost</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i </a:t>
            </a:r>
            <a:r>
              <a:rPr lang="it-IT" sz="1400" dirty="0" err="1" smtClean="0">
                <a:latin typeface="Times New Roman" panose="02020603050405020304" pitchFamily="18" charset="0"/>
                <a:ea typeface="Times New Roman" panose="02020603050405020304" pitchFamily="18" charset="0"/>
                <a:cs typeface="Times New Roman" panose="02020603050405020304" pitchFamily="18" charset="0"/>
              </a:rPr>
              <a:t>samo-stigmatizacija</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ea typeface="Times New Roman" panose="02020603050405020304" pitchFamily="18" charset="0"/>
                <a:cs typeface="Times New Roman" panose="02020603050405020304" pitchFamily="18" charset="0"/>
              </a:rPr>
              <a:t>otežavaju</a:t>
            </a:r>
            <a:r>
              <a:rPr lang="it-IT" sz="1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a:latin typeface="Times New Roman" panose="02020603050405020304" pitchFamily="18" charset="0"/>
                <a:ea typeface="Times New Roman" panose="02020603050405020304" pitchFamily="18" charset="0"/>
                <a:cs typeface="Times New Roman" panose="02020603050405020304" pitchFamily="18" charset="0"/>
              </a:rPr>
              <a:t>ponovnu</a:t>
            </a:r>
            <a:r>
              <a:rPr lang="it-IT" sz="14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400" dirty="0" err="1" smtClean="0">
                <a:latin typeface="Times New Roman" panose="02020603050405020304" pitchFamily="18" charset="0"/>
                <a:ea typeface="Times New Roman" panose="02020603050405020304" pitchFamily="18" charset="0"/>
                <a:cs typeface="Times New Roman" panose="02020603050405020304" pitchFamily="18" charset="0"/>
              </a:rPr>
              <a:t>integraciju</a:t>
            </a:r>
            <a:r>
              <a:rPr lang="it-IT" sz="1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Slika 8"/>
          <p:cNvPicPr>
            <a:picLocks noChangeAspect="1"/>
          </p:cNvPicPr>
          <p:nvPr/>
        </p:nvPicPr>
        <p:blipFill>
          <a:blip r:embed="rId2"/>
          <a:stretch>
            <a:fillRect/>
          </a:stretch>
        </p:blipFill>
        <p:spPr>
          <a:xfrm>
            <a:off x="2971800" y="4572000"/>
            <a:ext cx="2905125" cy="1571625"/>
          </a:xfrm>
          <a:prstGeom prst="rect">
            <a:avLst/>
          </a:prstGeom>
        </p:spPr>
      </p:pic>
    </p:spTree>
    <p:extLst>
      <p:ext uri="{BB962C8B-B14F-4D97-AF65-F5344CB8AC3E}">
        <p14:creationId xmlns:p14="http://schemas.microsoft.com/office/powerpoint/2010/main" val="2215709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533400" y="1143000"/>
            <a:ext cx="8001000" cy="2462213"/>
          </a:xfrm>
          <a:prstGeom prst="rect">
            <a:avLst/>
          </a:prstGeom>
        </p:spPr>
        <p:txBody>
          <a:bodyPr wrap="square">
            <a:spAutoFit/>
          </a:bodyPr>
          <a:lstStyle/>
          <a:p>
            <a:pPr algn="just">
              <a:spcAft>
                <a:spcPts val="0"/>
              </a:spcAft>
            </a:pPr>
            <a:r>
              <a:rPr lang="hr-HR"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Zaključak</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57200" algn="just">
              <a:spcAft>
                <a:spcPts val="0"/>
              </a:spcAft>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a:p>
            <a:pPr indent="449580" algn="just">
              <a:spcAft>
                <a:spcPts val="0"/>
              </a:spcAft>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Zajedničkim inicijativama možemo postići učinkovitu akciju sprečavanja i suzbijanja trgovine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ljudima:</a:t>
            </a:r>
          </a:p>
          <a:p>
            <a:pPr indent="449580" algn="just">
              <a:spcAft>
                <a:spcPts val="0"/>
              </a:spcAft>
            </a:pP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Tx/>
              <a:buChar char="-"/>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sveobuhvatan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međunarodni pristup u zemljama porijekla, tranzita i odredišta </a:t>
            </a:r>
            <a:endParaRPr lang="hr-HR" sz="1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just">
              <a:buFontTx/>
              <a:buChar char="-"/>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p</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revencijske mjere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za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sprečavanje trgovine (djeca, mladi, vulnerabilne skupine)</a:t>
            </a:r>
          </a:p>
          <a:p>
            <a:pPr marL="742950" lvl="1" indent="-285750" algn="just">
              <a:buFontTx/>
              <a:buChar char="-"/>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zaštita žrtvi</a:t>
            </a:r>
          </a:p>
          <a:p>
            <a:pPr marL="742950" lvl="1" indent="-285750" algn="just">
              <a:buFontTx/>
              <a:buChar char="-"/>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sankcija kršenja neotuđivih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ljudskih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prava</a:t>
            </a:r>
          </a:p>
          <a:p>
            <a:pPr marL="742950" lvl="1" indent="-285750" algn="just">
              <a:buFontTx/>
              <a:buChar char="-"/>
            </a:pPr>
            <a:r>
              <a:rPr lang="hr-HR" sz="1400" dirty="0">
                <a:latin typeface="Times New Roman" panose="02020603050405020304" pitchFamily="18" charset="0"/>
                <a:ea typeface="Times New Roman" panose="02020603050405020304" pitchFamily="18" charset="0"/>
                <a:cs typeface="Times New Roman" panose="02020603050405020304" pitchFamily="18" charset="0"/>
              </a:rPr>
              <a:t>kažnjavanje trgovaca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marL="742950" lvl="1" indent="-285750" algn="just">
              <a:buFontTx/>
              <a:buChar char="-"/>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distributivna pravda / socijalna jednakost</a:t>
            </a:r>
          </a:p>
          <a:p>
            <a:pPr marL="742950" lvl="1" indent="-285750" algn="just">
              <a:buFontTx/>
              <a:buChar char="-"/>
            </a:pP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neotuđivo dostojanstvo </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svakog </a:t>
            </a:r>
            <a:r>
              <a:rPr lang="hr-HR" sz="1400" dirty="0" smtClean="0">
                <a:latin typeface="Times New Roman" panose="02020603050405020304" pitchFamily="18" charset="0"/>
                <a:ea typeface="Times New Roman" panose="02020603050405020304" pitchFamily="18" charset="0"/>
                <a:cs typeface="Times New Roman" panose="02020603050405020304" pitchFamily="18" charset="0"/>
              </a:rPr>
              <a:t>čovjeka!</a:t>
            </a:r>
            <a:endParaRPr lang="hr-HR"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Slika 4"/>
          <p:cNvPicPr>
            <a:picLocks noChangeAspect="1"/>
          </p:cNvPicPr>
          <p:nvPr/>
        </p:nvPicPr>
        <p:blipFill>
          <a:blip r:embed="rId2"/>
          <a:stretch>
            <a:fillRect/>
          </a:stretch>
        </p:blipFill>
        <p:spPr>
          <a:xfrm>
            <a:off x="6019800" y="3657600"/>
            <a:ext cx="2097206" cy="1865185"/>
          </a:xfrm>
          <a:prstGeom prst="rect">
            <a:avLst/>
          </a:prstGeom>
        </p:spPr>
      </p:pic>
      <p:pic>
        <p:nvPicPr>
          <p:cNvPr id="6" name="Slika 5"/>
          <p:cNvPicPr>
            <a:picLocks noChangeAspect="1"/>
          </p:cNvPicPr>
          <p:nvPr/>
        </p:nvPicPr>
        <p:blipFill>
          <a:blip r:embed="rId3"/>
          <a:stretch>
            <a:fillRect/>
          </a:stretch>
        </p:blipFill>
        <p:spPr>
          <a:xfrm>
            <a:off x="3886200" y="4724400"/>
            <a:ext cx="1962150" cy="1905000"/>
          </a:xfrm>
          <a:prstGeom prst="rect">
            <a:avLst/>
          </a:prstGeom>
        </p:spPr>
      </p:pic>
    </p:spTree>
    <p:extLst>
      <p:ext uri="{BB962C8B-B14F-4D97-AF65-F5344CB8AC3E}">
        <p14:creationId xmlns:p14="http://schemas.microsoft.com/office/powerpoint/2010/main" val="3968379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152400" y="304800"/>
            <a:ext cx="8610600" cy="6473567"/>
          </a:xfrm>
          <a:prstGeom prst="rect">
            <a:avLst/>
          </a:prstGeom>
        </p:spPr>
        <p:txBody>
          <a:bodyPr wrap="square">
            <a:spAutoFit/>
          </a:bodyPr>
          <a:lstStyle/>
          <a:p>
            <a:pPr algn="just">
              <a:spcAft>
                <a:spcPts val="0"/>
              </a:spcAft>
            </a:pPr>
            <a:r>
              <a:rPr lang="hr-HR" sz="1000" b="1" dirty="0">
                <a:latin typeface="Times New Roman" panose="02020603050405020304" pitchFamily="18" charset="0"/>
                <a:ea typeface="Calibri" panose="020F0502020204030204" pitchFamily="34" charset="0"/>
                <a:cs typeface="Times New Roman" panose="02020603050405020304" pitchFamily="18" charset="0"/>
              </a:rPr>
              <a:t>Izvori:</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NATIONS HUMAN RIGHTS. OFFICE OF THE HIGH COMMISSIONER,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Protocol</a:t>
            </a:r>
            <a:r>
              <a:rPr lang="hr-HR" sz="1000" i="1" dirty="0">
                <a:latin typeface="Times New Roman" panose="02020603050405020304" pitchFamily="18" charset="0"/>
                <a:ea typeface="Calibri" panose="020F0502020204030204" pitchFamily="34" charset="0"/>
                <a:cs typeface="Times New Roman" panose="02020603050405020304" pitchFamily="18" charset="0"/>
              </a:rPr>
              <a:t> to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Prevent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Suppress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Punish</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Persons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Especially</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Women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supplementing</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dirty="0">
                <a:latin typeface="Times New Roman" panose="02020603050405020304" pitchFamily="18" charset="0"/>
                <a:ea typeface="Calibri" panose="020F0502020204030204" pitchFamily="34" charset="0"/>
                <a:cs typeface="Times New Roman" panose="02020603050405020304" pitchFamily="18" charset="0"/>
              </a:rPr>
              <a:t> United Nations </a:t>
            </a:r>
            <a:r>
              <a:rPr lang="hr-HR" sz="1000" dirty="0" err="1">
                <a:latin typeface="Times New Roman" panose="02020603050405020304" pitchFamily="18" charset="0"/>
                <a:ea typeface="Calibri" panose="020F0502020204030204" pitchFamily="34" charset="0"/>
                <a:cs typeface="Times New Roman" panose="02020603050405020304" pitchFamily="18" charset="0"/>
              </a:rPr>
              <a:t>Convention</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against</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Transnational</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Organized</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Crime</a:t>
            </a:r>
            <a:r>
              <a:rPr lang="hr-HR" sz="1000" dirty="0">
                <a:latin typeface="Times New Roman" panose="02020603050405020304" pitchFamily="18" charset="0"/>
                <a:ea typeface="Calibri" panose="020F0502020204030204" pitchFamily="34" charset="0"/>
                <a:cs typeface="Times New Roman" panose="02020603050405020304" pitchFamily="18" charset="0"/>
              </a:rPr>
              <a:t>. 55/25. (15.11.2000.) Artikl 3, paragraf (a). </a:t>
            </a:r>
            <a:r>
              <a:rPr lang="hr-HR" sz="1000" dirty="0">
                <a:latin typeface="Times New Roman" panose="02020603050405020304" pitchFamily="18" charset="0"/>
                <a:ea typeface="Calibri" panose="020F0502020204030204" pitchFamily="34" charset="0"/>
                <a:cs typeface="Times New Roman" panose="02020603050405020304" pitchFamily="18" charset="0"/>
                <a:hlinkClick r:id="rId2"/>
              </a:rPr>
              <a:t>https://www.ohchr.org/en/professionalinterest/pages/protocoltraffickinginpersons.aspx</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NATIONS OFFICE ON DRUGS AND CRIME - UNODC, </a:t>
            </a:r>
            <a:r>
              <a:rPr lang="hr-HR" sz="1000" i="1" dirty="0">
                <a:latin typeface="Times New Roman" panose="02020603050405020304" pitchFamily="18" charset="0"/>
                <a:ea typeface="Calibri" panose="020F0502020204030204" pitchFamily="34" charset="0"/>
                <a:cs typeface="Times New Roman" panose="02020603050405020304" pitchFamily="18" charset="0"/>
              </a:rPr>
              <a:t>Global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Report</a:t>
            </a:r>
            <a:r>
              <a:rPr lang="hr-HR" sz="1000" i="1" dirty="0">
                <a:latin typeface="Times New Roman" panose="02020603050405020304" pitchFamily="18" charset="0"/>
                <a:ea typeface="Calibri" panose="020F0502020204030204" pitchFamily="34" charset="0"/>
                <a:cs typeface="Times New Roman" panose="02020603050405020304" pitchFamily="18" charset="0"/>
              </a:rPr>
              <a:t> 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Persons</a:t>
            </a:r>
            <a:r>
              <a:rPr lang="hr-HR" sz="1000" i="1" dirty="0">
                <a:latin typeface="Times New Roman" panose="02020603050405020304" pitchFamily="18" charset="0"/>
                <a:ea typeface="Calibri" panose="020F0502020204030204" pitchFamily="34" charset="0"/>
                <a:cs typeface="Times New Roman" panose="02020603050405020304" pitchFamily="18" charset="0"/>
              </a:rPr>
              <a:t> 2018.,</a:t>
            </a:r>
            <a:r>
              <a:rPr lang="hr-HR" sz="1000" dirty="0">
                <a:latin typeface="Times New Roman" panose="02020603050405020304" pitchFamily="18" charset="0"/>
                <a:ea typeface="Calibri" panose="020F0502020204030204" pitchFamily="34" charset="0"/>
                <a:cs typeface="Times New Roman" panose="02020603050405020304" pitchFamily="18" charset="0"/>
              </a:rPr>
              <a:t> United Nations, New York, 2018.</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NATIONS, INTERNATIONAL LABOUR ORGANIZATION,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Forced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Labour</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Convention</a:t>
            </a:r>
            <a:r>
              <a:rPr lang="hr-HR" sz="1000" dirty="0">
                <a:latin typeface="Times New Roman" panose="02020603050405020304" pitchFamily="18" charset="0"/>
                <a:ea typeface="Calibri" panose="020F0502020204030204" pitchFamily="34" charset="0"/>
                <a:cs typeface="Times New Roman" panose="02020603050405020304" pitchFamily="18" charset="0"/>
              </a:rPr>
              <a:t> 1930 (No. 29), </a:t>
            </a:r>
            <a:r>
              <a:rPr lang="hr-HR" sz="1000" dirty="0" err="1">
                <a:latin typeface="Times New Roman" panose="02020603050405020304" pitchFamily="18" charset="0"/>
                <a:ea typeface="Calibri" panose="020F0502020204030204" pitchFamily="34" charset="0"/>
                <a:cs typeface="Times New Roman" panose="02020603050405020304" pitchFamily="18" charset="0"/>
              </a:rPr>
              <a:t>Treaty</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Series</a:t>
            </a:r>
            <a:r>
              <a:rPr lang="hr-HR" sz="1000" dirty="0">
                <a:latin typeface="Times New Roman" panose="02020603050405020304" pitchFamily="18" charset="0"/>
                <a:ea typeface="Calibri" panose="020F0502020204030204" pitchFamily="34" charset="0"/>
                <a:cs typeface="Times New Roman" panose="02020603050405020304" pitchFamily="18" charset="0"/>
              </a:rPr>
              <a:t>, vol. 39, No. 612.</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Times New Roman" panose="02020603050405020304" pitchFamily="18" charset="0"/>
                <a:cs typeface="Times New Roman" panose="02020603050405020304" pitchFamily="18" charset="0"/>
              </a:rPr>
              <a:t>UNITED NATIONS OFFICE ON DRUGS AND CRIME UNODC,</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Trafficking</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in</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persons</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in</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the</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context</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of</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armed</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conflict</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 2018, </a:t>
            </a:r>
            <a:r>
              <a:rPr lang="hr-HR" sz="1000" dirty="0">
                <a:latin typeface="Times New Roman" panose="02020603050405020304" pitchFamily="18" charset="0"/>
                <a:ea typeface="Times New Roman" panose="02020603050405020304" pitchFamily="18" charset="0"/>
                <a:cs typeface="Times New Roman" panose="02020603050405020304" pitchFamily="18" charset="0"/>
              </a:rPr>
              <a:t>United Nations, New York, 2018.</a:t>
            </a:r>
            <a:endParaRPr lang="hr-HR" sz="11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0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100" dirty="0">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UNODC, </a:t>
            </a:r>
            <a:r>
              <a:rPr lang="en-US" sz="1000" i="1" dirty="0">
                <a:latin typeface="Times New Roman" panose="02020603050405020304" pitchFamily="18" charset="0"/>
                <a:ea typeface="Calibri" panose="020F0502020204030204" pitchFamily="34" charset="0"/>
                <a:cs typeface="Times New Roman" panose="02020603050405020304" pitchFamily="18" charset="0"/>
              </a:rPr>
              <a:t>United Nations Convention against Transnational Organized Crime</a:t>
            </a:r>
            <a:r>
              <a:rPr lang="en-US" sz="10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and</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the</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protocols</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Thereto</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dirty="0">
                <a:latin typeface="Times New Roman" panose="02020603050405020304" pitchFamily="18" charset="0"/>
                <a:ea typeface="Calibri" panose="020F0502020204030204" pitchFamily="34" charset="0"/>
                <a:cs typeface="Times New Roman" panose="02020603050405020304" pitchFamily="18" charset="0"/>
              </a:rPr>
              <a:t>55/25. (15.11.2000.) New York, 2004., </a:t>
            </a:r>
            <a:r>
              <a:rPr lang="hr-HR" sz="1000" dirty="0">
                <a:latin typeface="Times New Roman" panose="02020603050405020304" pitchFamily="18" charset="0"/>
                <a:ea typeface="Times New Roman" panose="02020603050405020304" pitchFamily="18" charset="0"/>
                <a:cs typeface="Times New Roman" panose="02020603050405020304" pitchFamily="18" charset="0"/>
                <a:hlinkClick r:id="rId3"/>
              </a:rPr>
              <a:t>https://www.unodc.org/documents/treaties/UNTOC/Publications/TOC%20Convention/TOCebook-e.pdf</a:t>
            </a:r>
            <a:r>
              <a:rPr lang="hr-HR" sz="1000" dirty="0">
                <a:latin typeface="Times New Roman" panose="02020603050405020304" pitchFamily="18" charset="0"/>
                <a:ea typeface="Times New Roman" panose="02020603050405020304" pitchFamily="18" charset="0"/>
                <a:cs typeface="Times New Roman" panose="02020603050405020304" pitchFamily="18" charset="0"/>
              </a:rPr>
              <a:t>.</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NATIONS HUMAN RIGHTS. OFFICE OF THE HIGH COMMISSIONER,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Protocol</a:t>
            </a:r>
            <a:r>
              <a:rPr lang="hr-HR" sz="1000" i="1" dirty="0">
                <a:latin typeface="Times New Roman" panose="02020603050405020304" pitchFamily="18" charset="0"/>
                <a:ea typeface="Calibri" panose="020F0502020204030204" pitchFamily="34" charset="0"/>
                <a:cs typeface="Times New Roman" panose="02020603050405020304" pitchFamily="18" charset="0"/>
              </a:rPr>
              <a:t> to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Prevent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Suppress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Punish</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Persons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Especially</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Women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supplementing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United Nations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Convention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against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Transnational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Organized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Crime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a:latin typeface="Times New Roman" panose="02020603050405020304" pitchFamily="18" charset="0"/>
                <a:ea typeface="Calibri" panose="020F0502020204030204" pitchFamily="34" charset="0"/>
                <a:cs typeface="Times New Roman" panose="02020603050405020304" pitchFamily="18" charset="0"/>
              </a:rPr>
              <a:t>55/25 (15.11.2000.) </a:t>
            </a:r>
            <a:r>
              <a:rPr lang="hr-HR" sz="1000" dirty="0">
                <a:latin typeface="Times New Roman" panose="02020603050405020304" pitchFamily="18" charset="0"/>
                <a:ea typeface="Calibri" panose="020F0502020204030204" pitchFamily="34" charset="0"/>
                <a:cs typeface="Times New Roman" panose="02020603050405020304" pitchFamily="18" charset="0"/>
                <a:hlinkClick r:id="rId4"/>
              </a:rPr>
              <a:t>https://www.ohchr.org/EN/ProfessionalInterest/Pages/ProtocolTraffickingInPersons.aspx</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NATIONS,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Protocol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against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Smuggling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Migrants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by</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Land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Sea</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Air, New York, 2000. </a:t>
            </a:r>
            <a:r>
              <a:rPr lang="hr-HR" sz="1000" dirty="0">
                <a:latin typeface="Times New Roman" panose="02020603050405020304" pitchFamily="18" charset="0"/>
                <a:ea typeface="Calibri" panose="020F0502020204030204" pitchFamily="34" charset="0"/>
                <a:cs typeface="Times New Roman" panose="02020603050405020304" pitchFamily="18" charset="0"/>
                <a:hlinkClick r:id="rId5"/>
              </a:rPr>
              <a:t>https://www.unodc.org/documents/middleeastandnorthafrica/smuggling-migrants/SoM_Protocol_English.pdf</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NATIONS HUMAN RIGHTS OFFICE OF THE HIGH COMMISSIONER,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Convention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Rights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a:t>
            </a:r>
            <a:r>
              <a:rPr lang="hr-HR" sz="1000" dirty="0">
                <a:latin typeface="Times New Roman" panose="02020603050405020304" pitchFamily="18" charset="0"/>
                <a:ea typeface="Calibri" panose="020F0502020204030204" pitchFamily="34" charset="0"/>
                <a:cs typeface="Times New Roman" panose="02020603050405020304" pitchFamily="18" charset="0"/>
              </a:rPr>
              <a:t>, 44/25, (20.11.1989.), </a:t>
            </a:r>
            <a:r>
              <a:rPr lang="hr-HR" sz="1000" dirty="0">
                <a:latin typeface="Times New Roman" panose="02020603050405020304" pitchFamily="18" charset="0"/>
                <a:ea typeface="Calibri" panose="020F0502020204030204" pitchFamily="34" charset="0"/>
                <a:cs typeface="Times New Roman" panose="02020603050405020304" pitchFamily="18" charset="0"/>
                <a:hlinkClick r:id="rId6"/>
              </a:rPr>
              <a:t>https://www.ohchr.org/en/professionalinterest/pages/crc.aspx</a:t>
            </a:r>
            <a:r>
              <a:rPr lang="hr-HR" sz="1000" dirty="0">
                <a:latin typeface="Calibri" panose="020F0502020204030204" pitchFamily="34" charset="0"/>
                <a:ea typeface="Calibri" panose="020F0502020204030204" pitchFamily="34" charset="0"/>
                <a:cs typeface="Times New Roman" panose="02020603050405020304" pitchFamily="18" charset="0"/>
              </a:rPr>
              <a:t>. </a:t>
            </a:r>
            <a:r>
              <a:rPr lang="hr-HR" sz="1000" dirty="0">
                <a:latin typeface="Times New Roman" panose="02020603050405020304" pitchFamily="18" charset="0"/>
                <a:ea typeface="Calibri" panose="020F0502020204030204" pitchFamily="34" charset="0"/>
                <a:cs typeface="Times New Roman" panose="02020603050405020304" pitchFamily="18" charset="0"/>
              </a:rPr>
              <a:t>Posebna se pozornost treba posvetiti prijestupu djetetovih prava člancima 32., 33., 34., 35., 37.</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Bef>
                <a:spcPts val="200"/>
              </a:spcBef>
              <a:spcAft>
                <a:spcPts val="0"/>
              </a:spcAft>
            </a:pPr>
            <a:r>
              <a:rPr lang="hr-HR" sz="1000" dirty="0">
                <a:latin typeface="Times New Roman" panose="02020603050405020304" pitchFamily="18" charset="0"/>
                <a:ea typeface="Times New Roman" panose="02020603050405020304" pitchFamily="18" charset="0"/>
                <a:cs typeface="Times New Roman" panose="02020603050405020304" pitchFamily="18" charset="0"/>
              </a:rPr>
              <a:t>UNITED NATIONS HUMAN RIGHTS OFFICE OF THE HIGH COMMISSIONER,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Optional</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Protocol</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on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the</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Sale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of</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Children</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Child</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Prostitution</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and</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Child</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Pornography</a:t>
            </a:r>
            <a:r>
              <a:rPr lang="hr-HR" sz="1000" dirty="0">
                <a:latin typeface="Times New Roman" panose="02020603050405020304" pitchFamily="18" charset="0"/>
                <a:ea typeface="Times New Roman" panose="02020603050405020304" pitchFamily="18" charset="0"/>
                <a:cs typeface="Times New Roman" panose="02020603050405020304" pitchFamily="18" charset="0"/>
              </a:rPr>
              <a:t>. A/RES/54/263 (25.5.2000.), https://www.ohchr.org/en/professionalinterest/pages/opsccrc.aspx-</a:t>
            </a:r>
            <a:endParaRPr lang="hr-HR" sz="1200" dirty="0">
              <a:latin typeface="Calibri Light" panose="020F0302020204030204" pitchFamily="34" charset="0"/>
              <a:ea typeface="Times New Roman" panose="02020603050405020304" pitchFamily="18"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NATIONS,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Protocol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against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Illicit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Manufacturing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Firearms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Their</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Parts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Components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Ammunition</a:t>
            </a:r>
            <a:r>
              <a:rPr lang="hr-HR" sz="1000" dirty="0">
                <a:latin typeface="Times New Roman" panose="02020603050405020304" pitchFamily="18" charset="0"/>
                <a:ea typeface="Calibri" panose="020F0502020204030204" pitchFamily="34" charset="0"/>
                <a:cs typeface="Times New Roman" panose="02020603050405020304" pitchFamily="18" charset="0"/>
              </a:rPr>
              <a:t>.</a:t>
            </a:r>
            <a:r>
              <a:rPr lang="hr-HR" sz="10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Supplementing</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the</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united</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nations</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convention</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against</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transnational</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organized</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crime</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a:t>
            </a:r>
            <a:r>
              <a:rPr lang="hr-HR" sz="10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dirty="0">
                <a:latin typeface="Times New Roman" panose="02020603050405020304" pitchFamily="18" charset="0"/>
                <a:ea typeface="Times New Roman" panose="02020603050405020304" pitchFamily="18" charset="0"/>
                <a:cs typeface="Times New Roman" panose="02020603050405020304" pitchFamily="18" charset="0"/>
                <a:hlinkClick r:id="rId7"/>
              </a:rPr>
              <a:t>https://treaties.un.org/doc/source/RecentTexts/18-12_c_E.pdf</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NATIONS OFFICE ON DRUGS AND CRIME,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Handbook</a:t>
            </a:r>
            <a:r>
              <a:rPr lang="hr-HR" sz="1000" i="1" dirty="0">
                <a:latin typeface="Times New Roman" panose="02020603050405020304" pitchFamily="18" charset="0"/>
                <a:ea typeface="Calibri" panose="020F0502020204030204" pitchFamily="34" charset="0"/>
                <a:cs typeface="Times New Roman" panose="02020603050405020304" pitchFamily="18" charset="0"/>
              </a:rPr>
              <a:t> 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Recruited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Exploited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by</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Terrorist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Violent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Extremist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Groups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Role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Justice</a:t>
            </a:r>
            <a:r>
              <a:rPr lang="hr-HR" sz="1000" i="1" dirty="0">
                <a:latin typeface="Times New Roman" panose="02020603050405020304" pitchFamily="18" charset="0"/>
                <a:ea typeface="Calibri" panose="020F0502020204030204" pitchFamily="34" charset="0"/>
                <a:cs typeface="Times New Roman" panose="02020603050405020304" pitchFamily="18" charset="0"/>
              </a:rPr>
              <a:t> System</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Vienna</a:t>
            </a:r>
            <a:r>
              <a:rPr lang="hr-HR" sz="1000" dirty="0">
                <a:latin typeface="Times New Roman" panose="02020603050405020304" pitchFamily="18" charset="0"/>
                <a:ea typeface="Calibri" panose="020F0502020204030204" pitchFamily="34" charset="0"/>
                <a:cs typeface="Times New Roman" panose="02020603050405020304" pitchFamily="18" charset="0"/>
              </a:rPr>
              <a:t>, 2017</a:t>
            </a:r>
            <a:r>
              <a:rPr lang="hr-HR" sz="10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endParaRPr lang="hr-HR" sz="1000"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hr-HR" sz="1000" dirty="0">
                <a:latin typeface="Times New Roman" panose="02020603050405020304" pitchFamily="18" charset="0"/>
                <a:ea typeface="Calibri" panose="020F0502020204030204" pitchFamily="34" charset="0"/>
                <a:cs typeface="Times New Roman" panose="02020603050405020304" pitchFamily="18" charset="0"/>
              </a:rPr>
              <a:t>UNICEF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Optional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protocol</a:t>
            </a:r>
            <a:r>
              <a:rPr lang="hr-HR" sz="1000" i="1" dirty="0">
                <a:latin typeface="Times New Roman" panose="02020603050405020304" pitchFamily="18" charset="0"/>
                <a:ea typeface="Calibri" panose="020F0502020204030204" pitchFamily="34" charset="0"/>
                <a:cs typeface="Times New Roman" panose="02020603050405020304" pitchFamily="18" charset="0"/>
              </a:rPr>
              <a:t> to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Convention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rights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a:t>
            </a:r>
            <a:r>
              <a:rPr lang="hr-HR" sz="1000" i="1" dirty="0">
                <a:latin typeface="Times New Roman" panose="02020603050405020304" pitchFamily="18" charset="0"/>
                <a:ea typeface="Calibri" panose="020F0502020204030204" pitchFamily="34" charset="0"/>
                <a:cs typeface="Times New Roman" panose="02020603050405020304" pitchFamily="18" charset="0"/>
              </a:rPr>
              <a:t> 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involvement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armed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conflict</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endorsement</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a:latin typeface="Times New Roman" panose="02020603050405020304" pitchFamily="18" charset="0"/>
                <a:ea typeface="Calibri" panose="020F0502020204030204" pitchFamily="34" charset="0"/>
                <a:cs typeface="Times New Roman" panose="02020603050405020304" pitchFamily="18" charset="0"/>
              </a:rPr>
              <a:t>Paris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principles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guidelines</a:t>
            </a:r>
            <a:r>
              <a:rPr lang="hr-HR" sz="1000" i="1" dirty="0">
                <a:latin typeface="Times New Roman" panose="02020603050405020304" pitchFamily="18" charset="0"/>
                <a:ea typeface="Calibri" panose="020F0502020204030204" pitchFamily="34" charset="0"/>
                <a:cs typeface="Times New Roman" panose="02020603050405020304" pitchFamily="18" charset="0"/>
              </a:rPr>
              <a:t> 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associated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with</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armed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forces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or</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armed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groups</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a:latin typeface="Times New Roman" panose="02020603050405020304" pitchFamily="18" charset="0"/>
                <a:ea typeface="Calibri" panose="020F0502020204030204" pitchFamily="34" charset="0"/>
                <a:cs typeface="Times New Roman" panose="02020603050405020304" pitchFamily="18" charset="0"/>
              </a:rPr>
              <a:t>Paris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commitments</a:t>
            </a:r>
            <a:r>
              <a:rPr lang="hr-HR" sz="1000" i="1" dirty="0">
                <a:latin typeface="Times New Roman" panose="02020603050405020304" pitchFamily="18" charset="0"/>
                <a:ea typeface="Calibri" panose="020F0502020204030204" pitchFamily="34" charset="0"/>
                <a:cs typeface="Times New Roman" panose="02020603050405020304" pitchFamily="18" charset="0"/>
              </a:rPr>
              <a:t> to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protect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from</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unlawful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recruitment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or</a:t>
            </a:r>
            <a:r>
              <a:rPr lang="hr-HR" sz="1000" i="1" dirty="0">
                <a:latin typeface="Times New Roman" panose="02020603050405020304" pitchFamily="18" charset="0"/>
                <a:ea typeface="Calibri" panose="020F0502020204030204" pitchFamily="34" charset="0"/>
                <a:cs typeface="Times New Roman" panose="02020603050405020304" pitchFamily="18" charset="0"/>
              </a:rPr>
              <a:t> use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by</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armed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forces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or</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armed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groups</a:t>
            </a:r>
            <a:r>
              <a:rPr lang="hr-HR" sz="1000" dirty="0">
                <a:latin typeface="Times New Roman" panose="02020603050405020304" pitchFamily="18" charset="0"/>
                <a:ea typeface="Calibri" panose="020F0502020204030204" pitchFamily="34" charset="0"/>
                <a:cs typeface="Times New Roman" panose="02020603050405020304" pitchFamily="18" charset="0"/>
              </a:rPr>
              <a:t>).</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hr-HR" sz="1000" dirty="0">
                <a:latin typeface="Times New Roman" panose="02020603050405020304" pitchFamily="18" charset="0"/>
                <a:ea typeface="Calibri" panose="020F0502020204030204" pitchFamily="34" charset="0"/>
                <a:cs typeface="Times New Roman" panose="02020603050405020304" pitchFamily="18" charset="0"/>
              </a:rPr>
              <a:t>UNICEF,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State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World’s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i="1" dirty="0">
                <a:latin typeface="Times New Roman" panose="02020603050405020304" pitchFamily="18" charset="0"/>
                <a:ea typeface="Calibri" panose="020F0502020204030204" pitchFamily="34" charset="0"/>
                <a:cs typeface="Times New Roman" panose="02020603050405020304" pitchFamily="18" charset="0"/>
              </a:rPr>
              <a:t> 2017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Statistical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Tables</a:t>
            </a:r>
            <a:r>
              <a:rPr lang="hr-HR" sz="1000" i="1" dirty="0">
                <a:latin typeface="Times New Roman" panose="02020603050405020304" pitchFamily="18" charset="0"/>
                <a:ea typeface="Calibri" panose="020F0502020204030204" pitchFamily="34" charset="0"/>
                <a:cs typeface="Times New Roman" panose="02020603050405020304" pitchFamily="18" charset="0"/>
              </a:rPr>
              <a:t>.</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a:latin typeface="Times New Roman" panose="02020603050405020304" pitchFamily="18" charset="0"/>
                <a:ea typeface="Calibri" panose="020F0502020204030204" pitchFamily="34" charset="0"/>
                <a:cs typeface="Times New Roman" panose="02020603050405020304" pitchFamily="18" charset="0"/>
                <a:hlinkClick r:id="rId8"/>
              </a:rPr>
              <a:t>https://data.unicef.org/resources/state-worlds-children-2017-statistical-tables</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53042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152400" y="152400"/>
            <a:ext cx="8686800" cy="6093976"/>
          </a:xfrm>
          <a:prstGeom prst="rect">
            <a:avLst/>
          </a:prstGeom>
        </p:spPr>
        <p:txBody>
          <a:bodyPr wrap="square">
            <a:spAutoFit/>
          </a:bodyPr>
          <a:lstStyle/>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THE UNITED NATIONS VOLUNTARY TRUST FUND, </a:t>
            </a:r>
            <a:r>
              <a:rPr lang="hr-HR" sz="1000" dirty="0" err="1">
                <a:latin typeface="Times New Roman" panose="02020603050405020304" pitchFamily="18" charset="0"/>
                <a:ea typeface="Calibri" panose="020F0502020204030204" pitchFamily="34" charset="0"/>
                <a:cs typeface="Times New Roman" panose="02020603050405020304" pitchFamily="18" charset="0"/>
              </a:rPr>
              <a:t>An</a:t>
            </a:r>
            <a:r>
              <a:rPr lang="hr-HR" sz="1000" dirty="0">
                <a:latin typeface="Times New Roman" panose="02020603050405020304" pitchFamily="18" charset="0"/>
                <a:ea typeface="Calibri" panose="020F0502020204030204" pitchFamily="34" charset="0"/>
                <a:cs typeface="Times New Roman" panose="02020603050405020304" pitchFamily="18" charset="0"/>
              </a:rPr>
              <a:t> Integral </a:t>
            </a:r>
            <a:r>
              <a:rPr lang="hr-HR" sz="1000" dirty="0" err="1">
                <a:latin typeface="Times New Roman" panose="02020603050405020304" pitchFamily="18" charset="0"/>
                <a:ea typeface="Calibri" panose="020F0502020204030204" pitchFamily="34" charset="0"/>
                <a:cs typeface="Times New Roman" panose="02020603050405020304" pitchFamily="18" charset="0"/>
              </a:rPr>
              <a:t>Component</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dirty="0">
                <a:latin typeface="Times New Roman" panose="02020603050405020304" pitchFamily="18" charset="0"/>
                <a:ea typeface="Calibri" panose="020F0502020204030204" pitchFamily="34" charset="0"/>
                <a:cs typeface="Times New Roman" panose="02020603050405020304" pitchFamily="18" charset="0"/>
              </a:rPr>
              <a:t> a Global </a:t>
            </a:r>
            <a:r>
              <a:rPr lang="hr-HR" sz="1000" dirty="0" err="1">
                <a:latin typeface="Times New Roman" panose="02020603050405020304" pitchFamily="18" charset="0"/>
                <a:ea typeface="Calibri" panose="020F0502020204030204" pitchFamily="34" charset="0"/>
                <a:cs typeface="Times New Roman" panose="02020603050405020304" pitchFamily="18" charset="0"/>
              </a:rPr>
              <a:t>Effort</a:t>
            </a:r>
            <a:r>
              <a:rPr lang="hr-HR" sz="1000" dirty="0">
                <a:latin typeface="Times New Roman" panose="02020603050405020304" pitchFamily="18" charset="0"/>
                <a:ea typeface="Calibri" panose="020F0502020204030204" pitchFamily="34" charset="0"/>
                <a:cs typeface="Times New Roman" panose="02020603050405020304" pitchFamily="18" charset="0"/>
              </a:rPr>
              <a:t> to </a:t>
            </a:r>
            <a:r>
              <a:rPr lang="hr-HR" sz="1000" dirty="0" err="1">
                <a:latin typeface="Times New Roman" panose="02020603050405020304" pitchFamily="18" charset="0"/>
                <a:ea typeface="Calibri" panose="020F0502020204030204" pitchFamily="34" charset="0"/>
                <a:cs typeface="Times New Roman" panose="02020603050405020304" pitchFamily="18" charset="0"/>
              </a:rPr>
              <a:t>Address</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Persons</a:t>
            </a:r>
            <a:r>
              <a:rPr lang="hr-HR" sz="1000" dirty="0">
                <a:latin typeface="Times New Roman" panose="02020603050405020304" pitchFamily="18" charset="0"/>
                <a:ea typeface="Calibri" panose="020F0502020204030204" pitchFamily="34" charset="0"/>
                <a:cs typeface="Times New Roman" panose="02020603050405020304" pitchFamily="18" charset="0"/>
              </a:rPr>
              <a:t>. www.unodc.org/humantraffickingfund.</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SECRETARIAT – OFFICE OF THE SPECIAL REPRESENTATIVE AND CO-ORDINATOR FOR COMBATING TRAFFICKING IN HUMAN BEINGS,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Combating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Human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Beings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OSCE.Org</a:t>
            </a:r>
            <a:r>
              <a:rPr lang="hr-HR" sz="1000" dirty="0">
                <a:latin typeface="Times New Roman" panose="02020603050405020304" pitchFamily="18" charset="0"/>
                <a:ea typeface="Calibri" panose="020F0502020204030204" pitchFamily="34" charset="0"/>
                <a:cs typeface="Times New Roman" panose="02020603050405020304" pitchFamily="18" charset="0"/>
              </a:rPr>
              <a: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a:latin typeface="Times New Roman" panose="02020603050405020304" pitchFamily="18" charset="0"/>
                <a:ea typeface="Calibri" panose="020F0502020204030204" pitchFamily="34" charset="0"/>
                <a:cs typeface="Times New Roman" panose="02020603050405020304" pitchFamily="18" charset="0"/>
              </a:rPr>
              <a:t> (3.10.2011.)</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COUNCIL OF EUROPE,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Council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Europe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Convention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Action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against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Human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Being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a:latin typeface="Times New Roman" panose="02020603050405020304" pitchFamily="18" charset="0"/>
                <a:ea typeface="Calibri" panose="020F0502020204030204" pitchFamily="34" charset="0"/>
                <a:cs typeface="Times New Roman" panose="02020603050405020304" pitchFamily="18" charset="0"/>
              </a:rPr>
              <a:t>(CETS No. 197), (21.1.2012.). </a:t>
            </a:r>
            <a:r>
              <a:rPr lang="hr-HR" sz="1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https://rm.coe.int/168008371d</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COUNCIL OF EUROPE,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Convention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Protection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against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Sexual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Exploitation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Sexual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Abuse</a:t>
            </a:r>
            <a:r>
              <a:rPr lang="hr-HR" sz="1000" i="1" dirty="0">
                <a:latin typeface="Times New Roman" panose="02020603050405020304" pitchFamily="18" charset="0"/>
                <a:ea typeface="Calibri" panose="020F0502020204030204" pitchFamily="34" charset="0"/>
                <a:cs typeface="Times New Roman" panose="02020603050405020304" pitchFamily="18" charset="0"/>
              </a:rPr>
              <a:t>.</a:t>
            </a:r>
            <a:r>
              <a:rPr lang="hr-HR" sz="1000" dirty="0">
                <a:latin typeface="Times New Roman" panose="02020603050405020304" pitchFamily="18" charset="0"/>
                <a:ea typeface="Calibri" panose="020F0502020204030204" pitchFamily="34" charset="0"/>
                <a:cs typeface="Times New Roman" panose="02020603050405020304" pitchFamily="18" charset="0"/>
              </a:rPr>
              <a:t> (25.10.2007., </a:t>
            </a:r>
            <a:r>
              <a:rPr lang="hr-HR" sz="1000" dirty="0" err="1">
                <a:latin typeface="Times New Roman" panose="02020603050405020304" pitchFamily="18" charset="0"/>
                <a:ea typeface="Calibri" panose="020F0502020204030204" pitchFamily="34" charset="0"/>
                <a:cs typeface="Times New Roman" panose="02020603050405020304" pitchFamily="18" charset="0"/>
              </a:rPr>
              <a:t>Lanzarote</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https://www.coe.int/en/web/conventions/full-list/-/conventions/treaty/201</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WORLD CONGRESS III,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i="1" dirty="0">
                <a:latin typeface="Times New Roman" panose="02020603050405020304" pitchFamily="18" charset="0"/>
                <a:ea typeface="Calibri" panose="020F0502020204030204" pitchFamily="34" charset="0"/>
                <a:cs typeface="Times New Roman" panose="02020603050405020304" pitchFamily="18" charset="0"/>
              </a:rPr>
              <a:t> Rio de Janeiro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Declaration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the</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a:latin typeface="Times New Roman" panose="02020603050405020304" pitchFamily="18" charset="0"/>
                <a:ea typeface="Calibri" panose="020F0502020204030204" pitchFamily="34" charset="0"/>
                <a:cs typeface="Times New Roman" panose="02020603050405020304" pitchFamily="18" charset="0"/>
              </a:rPr>
              <a:t>Call for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Action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to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Prevent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Stop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Sexual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Exploitation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Children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Adolescents</a:t>
            </a:r>
            <a:r>
              <a:rPr lang="hr-HR" sz="1000" dirty="0">
                <a:latin typeface="Times New Roman" panose="02020603050405020304" pitchFamily="18" charset="0"/>
                <a:ea typeface="Calibri" panose="020F0502020204030204" pitchFamily="34" charset="0"/>
                <a:cs typeface="Times New Roman" panose="02020603050405020304" pitchFamily="18" charset="0"/>
              </a:rPr>
              <a:t>, (25.-28. 11.2008., Rio de Janeiro, Brazil). https://www.unicef.org/protection/57929_58006.html</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INTERNATIONAL ORGANIZATION ON MIGRATION (IOM) AND THE GENDER VIOLENCE AND HEALTH CENTRE OF THE LONDON SCHOOL FOR HYGIENE AND TROPICAL MEDICINE, </a:t>
            </a:r>
            <a:r>
              <a:rPr lang="hr-HR" sz="1000" i="1" dirty="0">
                <a:latin typeface="Times New Roman" panose="02020603050405020304" pitchFamily="18" charset="0"/>
                <a:ea typeface="Calibri" panose="020F0502020204030204" pitchFamily="34" charset="0"/>
                <a:cs typeface="Times New Roman" panose="02020603050405020304" pitchFamily="18" charset="0"/>
              </a:rPr>
              <a:t>United Nations Global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Initiative</a:t>
            </a:r>
            <a:r>
              <a:rPr lang="hr-HR" sz="1000" i="1" dirty="0">
                <a:latin typeface="Times New Roman" panose="02020603050405020304" pitchFamily="18" charset="0"/>
                <a:ea typeface="Calibri" panose="020F0502020204030204" pitchFamily="34" charset="0"/>
                <a:cs typeface="Times New Roman" panose="02020603050405020304" pitchFamily="18" charset="0"/>
              </a:rPr>
              <a:t> to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Fight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Persons</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Guidance</a:t>
            </a:r>
            <a:r>
              <a:rPr lang="hr-HR" sz="1000" i="1" dirty="0">
                <a:latin typeface="Times New Roman" panose="02020603050405020304" pitchFamily="18" charset="0"/>
                <a:ea typeface="Calibri" panose="020F0502020204030204" pitchFamily="34" charset="0"/>
                <a:cs typeface="Times New Roman" panose="02020603050405020304" pitchFamily="18" charset="0"/>
              </a:rPr>
              <a:t> for Health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Providers</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Geneva</a:t>
            </a:r>
            <a:r>
              <a:rPr lang="hr-HR" sz="1000" dirty="0">
                <a:latin typeface="Times New Roman" panose="02020603050405020304" pitchFamily="18" charset="0"/>
                <a:ea typeface="Calibri" panose="020F0502020204030204" pitchFamily="34" charset="0"/>
                <a:cs typeface="Times New Roman" panose="02020603050405020304" pitchFamily="18" charset="0"/>
              </a:rPr>
              <a:t>, 2009.</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UNITED KINGDOM NATIONAL HEALTH SERVICE PUBLICATION,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Identifying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Supporting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Victims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of</a:t>
            </a:r>
            <a:r>
              <a:rPr lang="hr-HR" sz="1000" i="1" dirty="0">
                <a:latin typeface="Times New Roman" panose="02020603050405020304" pitchFamily="18" charset="0"/>
                <a:ea typeface="Calibri" panose="020F0502020204030204" pitchFamily="34" charset="0"/>
                <a:cs typeface="Times New Roman" panose="02020603050405020304" pitchFamily="18" charset="0"/>
              </a:rPr>
              <a:t> Human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Guidance</a:t>
            </a:r>
            <a:r>
              <a:rPr lang="hr-HR" sz="1000" i="1" dirty="0">
                <a:latin typeface="Times New Roman" panose="02020603050405020304" pitchFamily="18" charset="0"/>
                <a:ea typeface="Calibri" panose="020F0502020204030204" pitchFamily="34" charset="0"/>
                <a:cs typeface="Times New Roman" panose="02020603050405020304" pitchFamily="18" charset="0"/>
              </a:rPr>
              <a:t> for Health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Staff</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rPr>
              <a:t>www.gov.uk/government/publications/identifying-and-supporting-victims-of-human-trafficking-guidance-for-health-staff</a:t>
            </a:r>
            <a:r>
              <a:rPr lang="hr-HR" sz="1000" dirty="0">
                <a:latin typeface="Times New Roman" panose="02020603050405020304" pitchFamily="18" charset="0"/>
                <a:ea typeface="Calibri" panose="020F0502020204030204" pitchFamily="34" charset="0"/>
                <a:cs typeface="Times New Roman" panose="02020603050405020304" pitchFamily="18" charset="0"/>
              </a:rPr>
              <a:t>. (Stranica konzultirana 14.1.2020.)</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FOREIGN AND COMMONWEALTH OFFICE LONDON, </a:t>
            </a:r>
            <a:r>
              <a:rPr lang="hr-HR" sz="1000" i="1" dirty="0">
                <a:latin typeface="Times New Roman" panose="02020603050405020304" pitchFamily="18" charset="0"/>
                <a:ea typeface="Calibri" panose="020F0502020204030204" pitchFamily="34" charset="0"/>
                <a:cs typeface="Times New Roman" panose="02020603050405020304" pitchFamily="18" charset="0"/>
              </a:rPr>
              <a:t>Young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People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Vulnerable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Adults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Facing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Forced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Marriage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Practice</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Guidance</a:t>
            </a:r>
            <a:r>
              <a:rPr lang="hr-HR" sz="1000" i="1" dirty="0">
                <a:latin typeface="Times New Roman" panose="02020603050405020304" pitchFamily="18" charset="0"/>
                <a:ea typeface="Calibri" panose="020F0502020204030204" pitchFamily="34" charset="0"/>
                <a:cs typeface="Times New Roman" panose="02020603050405020304" pitchFamily="18" charset="0"/>
              </a:rPr>
              <a:t> for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Social</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Workers</a:t>
            </a:r>
            <a:r>
              <a:rPr lang="hr-HR" sz="1000" dirty="0">
                <a:latin typeface="Times New Roman" panose="02020603050405020304" pitchFamily="18" charset="0"/>
                <a:ea typeface="Calibri" panose="020F0502020204030204" pitchFamily="34" charset="0"/>
                <a:cs typeface="Times New Roman" panose="02020603050405020304" pitchFamily="18" charset="0"/>
              </a:rPr>
              <a:t>, 2004., str. 2. http://www.forcedmarriage.net/media/images/FMU-FM-Guidance-SocialWorkers_73.pdf</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VLADA REPUBLIKE HRVATSKE, NACIONALNI ODBOR ZA SUZBIJANJE TRGOVANJA LJUDIMA, </a:t>
            </a:r>
            <a:r>
              <a:rPr lang="hr-HR" sz="1000" i="1" dirty="0">
                <a:latin typeface="Times New Roman" panose="02020603050405020304" pitchFamily="18" charset="0"/>
                <a:ea typeface="Calibri" panose="020F0502020204030204" pitchFamily="34" charset="0"/>
                <a:cs typeface="Times New Roman" panose="02020603050405020304" pitchFamily="18" charset="0"/>
              </a:rPr>
              <a:t>Odredbe Nacionalnog plana za suzbijanje trgovanja ljudima 2012. – 2015.</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5"/>
              </a:rPr>
              <a:t>https://pravamanjina.gov.hr/UserDocsImages/arhiva/Nacionalni%20plan%20za%20suzbijanje%20trgovanja%20ljudima%202012-2015.pdf</a:t>
            </a:r>
            <a:r>
              <a:rPr lang="hr-HR" sz="1000" dirty="0">
                <a:latin typeface="Times New Roman" panose="02020603050405020304" pitchFamily="18" charset="0"/>
                <a:ea typeface="Calibri" panose="020F0502020204030204" pitchFamily="34" charset="0"/>
                <a:cs typeface="Times New Roman" panose="02020603050405020304" pitchFamily="18" charset="0"/>
              </a:rPr>
              <a:t>.</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1000" i="1" dirty="0">
                <a:latin typeface="Times New Roman" panose="02020603050405020304" pitchFamily="18" charset="0"/>
                <a:ea typeface="Calibri" panose="020F0502020204030204" pitchFamily="34" charset="0"/>
                <a:cs typeface="Times New Roman" panose="02020603050405020304" pitchFamily="18" charset="0"/>
              </a:rPr>
              <a:t>Elimination of slavery and human trafficking by the year 2020. </a:t>
            </a:r>
            <a:r>
              <a:rPr lang="hr-HR" sz="1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6"/>
              </a:rPr>
              <a:t>http://www.news.va/en/news/le-grandi-religioni-firmano-accordo-storico-in-vat</a:t>
            </a:r>
            <a:r>
              <a:rPr lang="hr-HR" sz="1000" dirty="0">
                <a:latin typeface="Times New Roman" panose="02020603050405020304" pitchFamily="18" charset="0"/>
                <a:ea typeface="Calibri" panose="020F0502020204030204" pitchFamily="34" charset="0"/>
                <a:cs typeface="Times New Roman" panose="02020603050405020304" pitchFamily="18" charset="0"/>
              </a:rPr>
              <a:t>.</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'3P Anti-</a:t>
            </a:r>
            <a:r>
              <a:rPr lang="hr-HR" sz="1000"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Policy</a:t>
            </a:r>
            <a:r>
              <a:rPr lang="hr-HR" sz="1000" dirty="0">
                <a:latin typeface="Times New Roman" panose="02020603050405020304" pitchFamily="18" charset="0"/>
                <a:ea typeface="Calibri" panose="020F0502020204030204" pitchFamily="34" charset="0"/>
                <a:cs typeface="Times New Roman" panose="02020603050405020304" pitchFamily="18" charset="0"/>
              </a:rPr>
              <a:t> Index'. </a:t>
            </a:r>
            <a:r>
              <a:rPr lang="hr-HR" sz="1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7"/>
              </a:rPr>
              <a:t>http://www.economics-human-trafficking.net/anti-trafficking-3p.html</a:t>
            </a:r>
            <a:r>
              <a:rPr lang="hr-HR" sz="1000" dirty="0">
                <a:latin typeface="Times New Roman" panose="02020603050405020304" pitchFamily="18" charset="0"/>
                <a:ea typeface="Calibri" panose="020F0502020204030204" pitchFamily="34" charset="0"/>
                <a:cs typeface="Times New Roman" panose="02020603050405020304" pitchFamily="18" charset="0"/>
              </a:rPr>
              <a:t>. (Stranica konzultirana 5.1.2019.)</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i="1" dirty="0">
                <a:latin typeface="Times New Roman" panose="02020603050405020304" pitchFamily="18" charset="0"/>
                <a:ea typeface="Calibri" panose="020F0502020204030204" pitchFamily="34" charset="0"/>
                <a:cs typeface="Times New Roman" panose="02020603050405020304" pitchFamily="18" charset="0"/>
              </a:rPr>
              <a:t>Best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Practices</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Emergency</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Notification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Missing</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Person</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Alerts</a:t>
            </a:r>
            <a:r>
              <a:rPr lang="hr-HR" sz="1000" i="1" dirty="0">
                <a:latin typeface="Times New Roman" panose="02020603050405020304" pitchFamily="18" charset="0"/>
                <a:ea typeface="Calibri" panose="020F0502020204030204" pitchFamily="34" charset="0"/>
                <a:cs typeface="Times New Roman" panose="02020603050405020304" pitchFamily="18" charset="0"/>
              </a:rPr>
              <a:t>.</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8"/>
              </a:rPr>
              <a:t>http://www.hyper-reach.com/best-practices-in-emergency-notification-missing-person-alerts/</a:t>
            </a:r>
            <a:r>
              <a:rPr lang="hr-HR" sz="1000" dirty="0">
                <a:latin typeface="Times New Roman" panose="02020603050405020304" pitchFamily="18" charset="0"/>
                <a:ea typeface="Calibri" panose="020F0502020204030204" pitchFamily="34" charset="0"/>
                <a:cs typeface="Times New Roman" panose="02020603050405020304" pitchFamily="18" charset="0"/>
              </a:rPr>
              <a:t>. (Stranica konzultirana 14.8.2018.)</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L.C. De BACA, J. N. SIGMON, </a:t>
            </a:r>
            <a:r>
              <a:rPr lang="hr-HR" sz="1000" dirty="0" err="1">
                <a:latin typeface="Times New Roman" panose="02020603050405020304" pitchFamily="18" charset="0"/>
                <a:ea typeface="Calibri" panose="020F0502020204030204" pitchFamily="34" charset="0"/>
                <a:cs typeface="Times New Roman" panose="02020603050405020304" pitchFamily="18" charset="0"/>
              </a:rPr>
              <a:t>Combating</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trafficking</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persons</a:t>
            </a:r>
            <a:r>
              <a:rPr lang="hr-HR" sz="1000" dirty="0">
                <a:latin typeface="Times New Roman" panose="02020603050405020304" pitchFamily="18" charset="0"/>
                <a:ea typeface="Calibri" panose="020F0502020204030204" pitchFamily="34" charset="0"/>
                <a:cs typeface="Times New Roman" panose="02020603050405020304" pitchFamily="18" charset="0"/>
              </a:rPr>
              <a:t>: a </a:t>
            </a:r>
            <a:r>
              <a:rPr lang="hr-HR" sz="1000" dirty="0" err="1">
                <a:latin typeface="Times New Roman" panose="02020603050405020304" pitchFamily="18" charset="0"/>
                <a:ea typeface="Calibri" panose="020F0502020204030204" pitchFamily="34" charset="0"/>
                <a:cs typeface="Times New Roman" panose="02020603050405020304" pitchFamily="18" charset="0"/>
              </a:rPr>
              <a:t>call</a:t>
            </a:r>
            <a:r>
              <a:rPr lang="hr-HR" sz="1000" dirty="0">
                <a:latin typeface="Times New Roman" panose="02020603050405020304" pitchFamily="18" charset="0"/>
                <a:ea typeface="Calibri" panose="020F0502020204030204" pitchFamily="34" charset="0"/>
                <a:cs typeface="Times New Roman" panose="02020603050405020304" pitchFamily="18" charset="0"/>
              </a:rPr>
              <a:t> to </a:t>
            </a:r>
            <a:r>
              <a:rPr lang="hr-HR" sz="1000" dirty="0" err="1">
                <a:latin typeface="Times New Roman" panose="02020603050405020304" pitchFamily="18" charset="0"/>
                <a:ea typeface="Calibri" panose="020F0502020204030204" pitchFamily="34" charset="0"/>
                <a:cs typeface="Times New Roman" panose="02020603050405020304" pitchFamily="18" charset="0"/>
              </a:rPr>
              <a:t>action</a:t>
            </a:r>
            <a:r>
              <a:rPr lang="hr-HR" sz="1000" dirty="0">
                <a:latin typeface="Times New Roman" panose="02020603050405020304" pitchFamily="18" charset="0"/>
                <a:ea typeface="Calibri" panose="020F0502020204030204" pitchFamily="34" charset="0"/>
                <a:cs typeface="Times New Roman" panose="02020603050405020304" pitchFamily="18" charset="0"/>
              </a:rPr>
              <a:t> for global </a:t>
            </a:r>
            <a:r>
              <a:rPr lang="hr-HR" sz="1000" dirty="0" err="1">
                <a:latin typeface="Times New Roman" panose="02020603050405020304" pitchFamily="18" charset="0"/>
                <a:ea typeface="Calibri" panose="020F0502020204030204" pitchFamily="34" charset="0"/>
                <a:cs typeface="Times New Roman" panose="02020603050405020304" pitchFamily="18" charset="0"/>
              </a:rPr>
              <a:t>health</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professionals</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dirty="0" err="1">
                <a:latin typeface="Times New Roman" panose="02020603050405020304" pitchFamily="18" charset="0"/>
                <a:ea typeface="Calibri" panose="020F0502020204030204" pitchFamily="34" charset="0"/>
                <a:cs typeface="Times New Roman" panose="02020603050405020304" pitchFamily="18" charset="0"/>
              </a:rPr>
              <a:t>in</a:t>
            </a:r>
            <a:r>
              <a:rPr lang="hr-HR" sz="1000"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a:latin typeface="Times New Roman" panose="02020603050405020304" pitchFamily="18" charset="0"/>
                <a:ea typeface="Calibri" panose="020F0502020204030204" pitchFamily="34" charset="0"/>
                <a:cs typeface="Times New Roman" panose="02020603050405020304" pitchFamily="18" charset="0"/>
              </a:rPr>
              <a:t>Global Health: Science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and</a:t>
            </a:r>
            <a:r>
              <a:rPr lang="hr-HR" sz="1000" i="1" dirty="0">
                <a:latin typeface="Times New Roman" panose="02020603050405020304" pitchFamily="18" charset="0"/>
                <a:ea typeface="Calibri" panose="020F0502020204030204" pitchFamily="34" charset="0"/>
                <a:cs typeface="Times New Roman" panose="02020603050405020304" pitchFamily="18" charset="0"/>
              </a:rPr>
              <a:t> </a:t>
            </a:r>
            <a:r>
              <a:rPr lang="hr-HR" sz="1000" i="1" dirty="0" err="1">
                <a:latin typeface="Times New Roman" panose="02020603050405020304" pitchFamily="18" charset="0"/>
                <a:ea typeface="Calibri" panose="020F0502020204030204" pitchFamily="34" charset="0"/>
                <a:cs typeface="Times New Roman" panose="02020603050405020304" pitchFamily="18" charset="0"/>
              </a:rPr>
              <a:t>Practice</a:t>
            </a:r>
            <a:r>
              <a:rPr lang="hr-HR" sz="1000" dirty="0">
                <a:latin typeface="Times New Roman" panose="02020603050405020304" pitchFamily="18" charset="0"/>
                <a:ea typeface="Calibri" panose="020F0502020204030204" pitchFamily="34" charset="0"/>
                <a:cs typeface="Times New Roman" panose="02020603050405020304" pitchFamily="18" charset="0"/>
              </a:rPr>
              <a:t> 2 (2014.) 3.,  https://www.ncbi.nlm.nih.gov/pmc/articles/PMC4168638/</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 </a:t>
            </a:r>
            <a:endParaRPr lang="hr-HR" sz="10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hr-HR" sz="1000" dirty="0">
                <a:latin typeface="Times New Roman" panose="02020603050405020304" pitchFamily="18" charset="0"/>
                <a:ea typeface="Calibri" panose="020F0502020204030204" pitchFamily="34" charset="0"/>
                <a:cs typeface="Times New Roman" panose="02020603050405020304" pitchFamily="18" charset="0"/>
              </a:rPr>
              <a:t>C. </a:t>
            </a:r>
            <a:r>
              <a:rPr lang="hr-HR" sz="1000" dirty="0">
                <a:latin typeface="Times New Roman" panose="02020603050405020304" pitchFamily="18" charset="0"/>
                <a:ea typeface="Times New Roman" panose="02020603050405020304" pitchFamily="18" charset="0"/>
                <a:cs typeface="Times New Roman" panose="02020603050405020304" pitchFamily="18" charset="0"/>
              </a:rPr>
              <a:t>ZIMMERMAN, R. BORLAND (</a:t>
            </a:r>
            <a:r>
              <a:rPr lang="hr-HR" sz="1000" dirty="0" err="1">
                <a:latin typeface="Times New Roman" panose="02020603050405020304" pitchFamily="18" charset="0"/>
                <a:ea typeface="Times New Roman" panose="02020603050405020304" pitchFamily="18" charset="0"/>
                <a:cs typeface="Times New Roman" panose="02020603050405020304" pitchFamily="18" charset="0"/>
              </a:rPr>
              <a:t>ur</a:t>
            </a:r>
            <a:r>
              <a:rPr lang="hr-HR" sz="10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Caring</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for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trafficked</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persons</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guidance</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for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health</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providers</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Geneva</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International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Organization</a:t>
            </a:r>
            <a:r>
              <a:rPr lang="hr-HR" sz="1000" i="1" dirty="0">
                <a:latin typeface="Times New Roman" panose="02020603050405020304" pitchFamily="18" charset="0"/>
                <a:ea typeface="Times New Roman" panose="02020603050405020304" pitchFamily="18" charset="0"/>
                <a:cs typeface="Times New Roman" panose="02020603050405020304" pitchFamily="18" charset="0"/>
              </a:rPr>
              <a:t> for </a:t>
            </a:r>
            <a:r>
              <a:rPr lang="hr-HR" sz="1000" i="1" dirty="0" err="1">
                <a:latin typeface="Times New Roman" panose="02020603050405020304" pitchFamily="18" charset="0"/>
                <a:ea typeface="Times New Roman" panose="02020603050405020304" pitchFamily="18" charset="0"/>
                <a:cs typeface="Times New Roman" panose="02020603050405020304" pitchFamily="18" charset="0"/>
              </a:rPr>
              <a:t>Migration</a:t>
            </a:r>
            <a:r>
              <a:rPr lang="hr-HR" sz="1000" dirty="0">
                <a:latin typeface="Times New Roman" panose="02020603050405020304" pitchFamily="18" charset="0"/>
                <a:ea typeface="Times New Roman" panose="02020603050405020304" pitchFamily="18" charset="0"/>
                <a:cs typeface="Times New Roman" panose="02020603050405020304" pitchFamily="18" charset="0"/>
              </a:rPr>
              <a:t>; 2009. </a:t>
            </a:r>
            <a:r>
              <a:rPr lang="hr-HR" sz="1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9"/>
              </a:rPr>
              <a:t>http://publications.iom.int/bookstore/free/CT_Handbook.pdf</a:t>
            </a:r>
            <a:endParaRPr lang="hr-HR"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974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DE64AD66-F945-4693-BF66-F9AA687E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67380"/>
            <a:ext cx="4572000" cy="2656820"/>
          </a:xfrm>
          <a:prstGeom prst="rect">
            <a:avLst/>
          </a:prstGeom>
        </p:spPr>
      </p:pic>
      <p:pic>
        <p:nvPicPr>
          <p:cNvPr id="2" name="Slika 1"/>
          <p:cNvPicPr>
            <a:picLocks noChangeAspect="1"/>
          </p:cNvPicPr>
          <p:nvPr/>
        </p:nvPicPr>
        <p:blipFill>
          <a:blip r:embed="rId3"/>
          <a:stretch>
            <a:fillRect/>
          </a:stretch>
        </p:blipFill>
        <p:spPr>
          <a:xfrm>
            <a:off x="3733800" y="3505200"/>
            <a:ext cx="4419600" cy="2514600"/>
          </a:xfrm>
          <a:prstGeom prst="rect">
            <a:avLst/>
          </a:prstGeom>
        </p:spPr>
      </p:pic>
    </p:spTree>
    <p:extLst>
      <p:ext uri="{BB962C8B-B14F-4D97-AF65-F5344CB8AC3E}">
        <p14:creationId xmlns:p14="http://schemas.microsoft.com/office/powerpoint/2010/main" val="1644092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vezana sl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91600" cy="6705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14800" y="2427006"/>
            <a:ext cx="4708732" cy="3693319"/>
          </a:xfrm>
          <a:prstGeom prst="rect">
            <a:avLst/>
          </a:prstGeom>
        </p:spPr>
        <p:txBody>
          <a:bodyPr wrap="square">
            <a:spAutoFit/>
          </a:bodyPr>
          <a:lstStyle/>
          <a:p>
            <a:pPr marL="457200" algn="just">
              <a:spcAft>
                <a:spcPts val="0"/>
              </a:spcAft>
            </a:pPr>
            <a:r>
              <a:rPr lang="hr-HR"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Trgovina ljudima – </a:t>
            </a:r>
          </a:p>
          <a:p>
            <a:pPr marL="457200" algn="just">
              <a:spcAft>
                <a:spcPts val="0"/>
              </a:spcAft>
            </a:pPr>
            <a:endParaRPr lang="hr-HR"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r>
              <a:rPr lang="hr-HR"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„Vrbovanje, prevoženje</a:t>
            </a:r>
            <a:r>
              <a:rPr lang="hr-HR"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premještanje, skrivanje i primanje osoba, putem prijetnji ili uporabe sile ili drugih oblika prisile, otmice, prijevare, obmane, zloporabe moći ili položaja ranjivosti ili davanja ili primanja plaćanja ili pogodnosti radi postizanja pristanka osobe koja ima kontrolu nad drugom osobom, u svrhu iskorištavanja</a:t>
            </a:r>
            <a:r>
              <a:rPr lang="hr-HR"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algn="just">
              <a:spcAft>
                <a:spcPts val="0"/>
              </a:spcAft>
            </a:pPr>
            <a:endParaRPr lang="hr-HR" i="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r">
              <a:spcAft>
                <a:spcPts val="0"/>
              </a:spcAft>
            </a:pPr>
            <a:r>
              <a:rPr lang="hr-H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hr-HR"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Protokol o trgovini ljudima</a:t>
            </a:r>
            <a:r>
              <a:rPr lang="hr-HR"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hr-HR"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339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3">
            <a:extLst>
              <a:ext uri="{FF2B5EF4-FFF2-40B4-BE49-F238E27FC236}">
                <a16:creationId xmlns:a16="http://schemas.microsoft.com/office/drawing/2014/main" id="{32B59FC7-B1C4-4D0D-BE3A-5996E6A8DAE5}"/>
              </a:ext>
            </a:extLst>
          </p:cNvPr>
          <p:cNvSpPr/>
          <p:nvPr/>
        </p:nvSpPr>
        <p:spPr>
          <a:xfrm>
            <a:off x="36342" y="709832"/>
            <a:ext cx="8305800" cy="729430"/>
          </a:xfrm>
          <a:prstGeom prst="rect">
            <a:avLst/>
          </a:prstGeom>
        </p:spPr>
        <p:txBody>
          <a:bodyPr wrap="square">
            <a:spAutoFit/>
          </a:bodyPr>
          <a:lstStyle/>
          <a:p>
            <a:pPr lvl="1" indent="400050" algn="just">
              <a:lnSpc>
                <a:spcPct val="115000"/>
              </a:lnSpc>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
            </a:pPr>
            <a:endParaRPr lang="hr-HR"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Slika 11">
            <a:extLst>
              <a:ext uri="{FF2B5EF4-FFF2-40B4-BE49-F238E27FC236}">
                <a16:creationId xmlns:a16="http://schemas.microsoft.com/office/drawing/2014/main" id="{305CD572-676E-49FA-BA8D-09FE19826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5297" y="4724400"/>
            <a:ext cx="2905637" cy="1295400"/>
          </a:xfrm>
          <a:prstGeom prst="rect">
            <a:avLst/>
          </a:prstGeom>
        </p:spPr>
      </p:pic>
      <p:pic>
        <p:nvPicPr>
          <p:cNvPr id="1026" name="Picture 2" descr="Slikovni rezultat za  human traffic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590800"/>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a:blip r:embed="rId4"/>
          <a:stretch>
            <a:fillRect/>
          </a:stretch>
        </p:blipFill>
        <p:spPr>
          <a:xfrm>
            <a:off x="533400" y="457200"/>
            <a:ext cx="2705100" cy="1685925"/>
          </a:xfrm>
          <a:prstGeom prst="rect">
            <a:avLst/>
          </a:prstGeom>
        </p:spPr>
      </p:pic>
      <p:sp>
        <p:nvSpPr>
          <p:cNvPr id="3" name="TekstniOkvir 2"/>
          <p:cNvSpPr txBox="1"/>
          <p:nvPr/>
        </p:nvSpPr>
        <p:spPr>
          <a:xfrm>
            <a:off x="474492" y="5257800"/>
            <a:ext cx="4572000" cy="400110"/>
          </a:xfrm>
          <a:prstGeom prst="rect">
            <a:avLst/>
          </a:prstGeom>
          <a:noFill/>
        </p:spPr>
        <p:txBody>
          <a:bodyPr wrap="square" rtlCol="0">
            <a:spAutoFit/>
          </a:bodyPr>
          <a:lstStyle/>
          <a:p>
            <a:pPr algn="ctr"/>
            <a:r>
              <a:rPr lang="hr-HR" sz="2000" dirty="0" smtClean="0">
                <a:latin typeface="Times New Roman" panose="02020603050405020304" pitchFamily="18" charset="0"/>
                <a:cs typeface="Times New Roman" panose="02020603050405020304" pitchFamily="18" charset="0"/>
              </a:rPr>
              <a:t>Zahvaljujem na pozornosti</a:t>
            </a:r>
            <a:endParaRPr lang="hr-H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302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BA22EDC0-CE0B-4E84-86F4-804CE253A9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699" y="2344"/>
            <a:ext cx="1676400" cy="1216855"/>
          </a:xfrm>
          <a:prstGeom prst="rect">
            <a:avLst/>
          </a:prstGeom>
        </p:spPr>
      </p:pic>
      <p:pic>
        <p:nvPicPr>
          <p:cNvPr id="5" name="Slika 4">
            <a:extLst>
              <a:ext uri="{FF2B5EF4-FFF2-40B4-BE49-F238E27FC236}">
                <a16:creationId xmlns:a16="http://schemas.microsoft.com/office/drawing/2014/main" id="{B87B8382-E7AC-4751-A1C8-57CE138147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676400" cy="1219200"/>
          </a:xfrm>
          <a:prstGeom prst="rect">
            <a:avLst/>
          </a:prstGeom>
        </p:spPr>
      </p:pic>
      <p:pic>
        <p:nvPicPr>
          <p:cNvPr id="6" name="Slika 5">
            <a:extLst>
              <a:ext uri="{FF2B5EF4-FFF2-40B4-BE49-F238E27FC236}">
                <a16:creationId xmlns:a16="http://schemas.microsoft.com/office/drawing/2014/main" id="{FB553C96-2F01-4A60-8818-527F2FD3C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073" y="0"/>
            <a:ext cx="1885953" cy="1216855"/>
          </a:xfrm>
          <a:prstGeom prst="rect">
            <a:avLst/>
          </a:prstGeom>
        </p:spPr>
      </p:pic>
      <p:pic>
        <p:nvPicPr>
          <p:cNvPr id="7" name="Slika 6">
            <a:extLst>
              <a:ext uri="{FF2B5EF4-FFF2-40B4-BE49-F238E27FC236}">
                <a16:creationId xmlns:a16="http://schemas.microsoft.com/office/drawing/2014/main" id="{927641EF-2DD0-422A-8A59-00468BEC54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924" y="0"/>
            <a:ext cx="1704977" cy="1216855"/>
          </a:xfrm>
          <a:prstGeom prst="rect">
            <a:avLst/>
          </a:prstGeom>
        </p:spPr>
      </p:pic>
      <p:pic>
        <p:nvPicPr>
          <p:cNvPr id="9" name="Slika 8">
            <a:extLst>
              <a:ext uri="{FF2B5EF4-FFF2-40B4-BE49-F238E27FC236}">
                <a16:creationId xmlns:a16="http://schemas.microsoft.com/office/drawing/2014/main" id="{7AAB1B77-98F3-403B-8B6E-E0EB902A81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6148" y="10551"/>
            <a:ext cx="1704977" cy="1206304"/>
          </a:xfrm>
          <a:prstGeom prst="rect">
            <a:avLst/>
          </a:prstGeom>
        </p:spPr>
      </p:pic>
      <p:sp>
        <p:nvSpPr>
          <p:cNvPr id="3" name="Pravokutnik 2"/>
          <p:cNvSpPr/>
          <p:nvPr/>
        </p:nvSpPr>
        <p:spPr>
          <a:xfrm>
            <a:off x="332574" y="1981200"/>
            <a:ext cx="8305800" cy="3377335"/>
          </a:xfrm>
          <a:prstGeom prst="rect">
            <a:avLst/>
          </a:prstGeom>
        </p:spPr>
        <p:txBody>
          <a:bodyPr wrap="square">
            <a:spAutoFit/>
          </a:bodyPr>
          <a:lstStyle/>
          <a:p>
            <a:pPr algn="ctr">
              <a:lnSpc>
                <a:spcPct val="115000"/>
              </a:lnSpc>
              <a:spcAft>
                <a:spcPts val="1000"/>
              </a:spcAft>
            </a:pPr>
            <a:r>
              <a:rPr lang="hr-HR" sz="1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UVODNA INICIJACIJA U PROBLEMATIKU TRGOVANJA LJUDIMA</a:t>
            </a:r>
          </a:p>
          <a:p>
            <a:pPr algn="just">
              <a:lnSpc>
                <a:spcPct val="115000"/>
              </a:lnSpc>
              <a:spcAft>
                <a:spcPts val="1000"/>
              </a:spcAft>
            </a:pP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Times New Roman" panose="02020603050405020304" pitchFamily="18" charset="0"/>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Globalna rasprostranjenost</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Times New Roman" panose="02020603050405020304" pitchFamily="18" charset="0"/>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Porast slučajeva ne/dobrovoljne trgovine i otmice ljudi </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Times New Roman" panose="02020603050405020304" pitchFamily="18" charset="0"/>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Različiti oblici iskorištavanja</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Times New Roman" panose="02020603050405020304" pitchFamily="18" charset="0"/>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Kršenje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temeljnih ljudskih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prava radi stvaranja ilegalnog profita</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buFont typeface="Times New Roman" panose="02020603050405020304" pitchFamily="18" charset="0"/>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Tjelesna, p</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sihološka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i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emotivna šteta žrtvi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trgovine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ljudima</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457200" algn="just">
              <a:spcAft>
                <a:spcPts val="0"/>
              </a:spcAft>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spcAft>
                <a:spcPts val="0"/>
              </a:spcAft>
            </a:pP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457200" algn="just">
              <a:spcAft>
                <a:spcPts val="0"/>
              </a:spcAft>
            </a:pPr>
            <a:r>
              <a:rPr lang="hr-HR" sz="1600" b="1" dirty="0">
                <a:latin typeface="Times New Roman" panose="02020603050405020304" pitchFamily="18" charset="0"/>
                <a:ea typeface="Times New Roman" panose="02020603050405020304" pitchFamily="18" charset="0"/>
                <a:cs typeface="Times New Roman" panose="02020603050405020304" pitchFamily="18" charset="0"/>
              </a:rPr>
              <a:t>=  ozbiljan društveni moralno-bioetički problem </a:t>
            </a:r>
            <a:r>
              <a:rPr lang="hr-HR" sz="1600" b="1" u="sng" dirty="0" smtClean="0">
                <a:latin typeface="Times New Roman" panose="02020603050405020304" pitchFamily="18" charset="0"/>
                <a:ea typeface="Times New Roman" panose="02020603050405020304" pitchFamily="18" charset="0"/>
                <a:cs typeface="Times New Roman" panose="02020603050405020304" pitchFamily="18" charset="0"/>
              </a:rPr>
              <a:t>socijalne </a:t>
            </a:r>
            <a:r>
              <a:rPr lang="hr-HR" sz="1600" b="1" u="sng" dirty="0">
                <a:latin typeface="Times New Roman" panose="02020603050405020304" pitchFamily="18" charset="0"/>
                <a:ea typeface="Times New Roman" panose="02020603050405020304" pitchFamily="18" charset="0"/>
                <a:cs typeface="Times New Roman" panose="02020603050405020304" pitchFamily="18" charset="0"/>
              </a:rPr>
              <a:t>patologije modernoga </a:t>
            </a:r>
            <a:r>
              <a:rPr lang="hr-HR" sz="1600" b="1" u="sng" dirty="0" smtClean="0">
                <a:latin typeface="Times New Roman" panose="02020603050405020304" pitchFamily="18" charset="0"/>
                <a:ea typeface="Times New Roman" panose="02020603050405020304" pitchFamily="18" charset="0"/>
                <a:cs typeface="Times New Roman" panose="02020603050405020304" pitchFamily="18" charset="0"/>
              </a:rPr>
              <a:t>ropstva</a:t>
            </a:r>
            <a:endParaRPr lang="hr-HR" sz="1600" u="sng" dirty="0" smtClean="0">
              <a:latin typeface="Calibri" panose="020F0502020204030204" pitchFamily="34" charset="0"/>
              <a:ea typeface="Times New Roman" panose="02020603050405020304" pitchFamily="18" charset="0"/>
              <a:cs typeface="Times New Roman" panose="02020603050405020304" pitchFamily="18" charset="0"/>
            </a:endParaRPr>
          </a:p>
          <a:p>
            <a:pPr marL="457200" algn="just">
              <a:spcAft>
                <a:spcPts val="0"/>
              </a:spcAft>
            </a:pP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457200" algn="just">
              <a:spcAft>
                <a:spcPts val="0"/>
              </a:spcAft>
            </a:pP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382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81000" y="457200"/>
            <a:ext cx="6400800" cy="1323439"/>
          </a:xfrm>
          <a:prstGeom prst="rect">
            <a:avLst/>
          </a:prstGeom>
        </p:spPr>
        <p:txBody>
          <a:bodyPr wrap="square">
            <a:spAutoFit/>
          </a:bodyPr>
          <a:lstStyle/>
          <a:p>
            <a:pPr marL="342900" lvl="0" indent="-342900" algn="just">
              <a:spcAft>
                <a:spcPts val="0"/>
              </a:spcAft>
              <a:buFont typeface="Times New Roman" panose="02020603050405020304" pitchFamily="18" charset="0"/>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40,3 milijuna žrtava zarobljeno u širim oblicima </a:t>
            </a:r>
            <a:r>
              <a:rPr lang="hr-HR" sz="1600" i="1" dirty="0">
                <a:latin typeface="Times New Roman" panose="02020603050405020304" pitchFamily="18" charset="0"/>
                <a:ea typeface="Times New Roman" panose="02020603050405020304" pitchFamily="18" charset="0"/>
                <a:cs typeface="Times New Roman" panose="02020603050405020304" pitchFamily="18" charset="0"/>
              </a:rPr>
              <a:t>suvremenog ropstva</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buFont typeface="Times New Roman" panose="02020603050405020304" pitchFamily="18" charset="0"/>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godišnje se trguje s oko 4,5 milijuna ljudi širom svijeta </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na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svakih 1000 ljudi na svijetu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 5,4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žrtava </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80</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 žene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i djeca</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27% svih žrtava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 posebno ranjiva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skupina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maloljetnika</a:t>
            </a:r>
            <a:endParaRPr lang="hr-HR"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Slika 2"/>
          <p:cNvPicPr>
            <a:picLocks noChangeAspect="1"/>
          </p:cNvPicPr>
          <p:nvPr/>
        </p:nvPicPr>
        <p:blipFill>
          <a:blip r:embed="rId2"/>
          <a:stretch>
            <a:fillRect/>
          </a:stretch>
        </p:blipFill>
        <p:spPr>
          <a:xfrm>
            <a:off x="2590800" y="2362200"/>
            <a:ext cx="4191000" cy="2743200"/>
          </a:xfrm>
          <a:prstGeom prst="rect">
            <a:avLst/>
          </a:prstGeom>
        </p:spPr>
      </p:pic>
      <p:sp>
        <p:nvSpPr>
          <p:cNvPr id="4" name="Pravokutnik 3"/>
          <p:cNvSpPr/>
          <p:nvPr/>
        </p:nvSpPr>
        <p:spPr>
          <a:xfrm>
            <a:off x="685800" y="5440740"/>
            <a:ext cx="8001000"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UNITED NATIONS OFFICE ON DRUGS AND CRIME - UNODC, Global Report on Trafficking in Persons 2018., United Nations, New York, 2018.</a:t>
            </a:r>
            <a:endParaRPr lang="hr-H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561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761999" y="457201"/>
            <a:ext cx="3307281" cy="2743200"/>
          </a:xfrm>
          <a:prstGeom prst="rect">
            <a:avLst/>
          </a:prstGeom>
        </p:spPr>
      </p:pic>
      <p:pic>
        <p:nvPicPr>
          <p:cNvPr id="4" name="Slika 3"/>
          <p:cNvPicPr/>
          <p:nvPr/>
        </p:nvPicPr>
        <p:blipFill>
          <a:blip r:embed="rId3"/>
          <a:stretch>
            <a:fillRect/>
          </a:stretch>
        </p:blipFill>
        <p:spPr>
          <a:xfrm>
            <a:off x="4604702" y="457202"/>
            <a:ext cx="4082098" cy="2743199"/>
          </a:xfrm>
          <a:prstGeom prst="rect">
            <a:avLst/>
          </a:prstGeom>
        </p:spPr>
      </p:pic>
      <p:pic>
        <p:nvPicPr>
          <p:cNvPr id="5" name="Slika 4"/>
          <p:cNvPicPr>
            <a:picLocks noChangeAspect="1"/>
          </p:cNvPicPr>
          <p:nvPr/>
        </p:nvPicPr>
        <p:blipFill>
          <a:blip r:embed="rId4"/>
          <a:stretch>
            <a:fillRect/>
          </a:stretch>
        </p:blipFill>
        <p:spPr>
          <a:xfrm>
            <a:off x="761999" y="3590193"/>
            <a:ext cx="3307281" cy="2819399"/>
          </a:xfrm>
          <a:prstGeom prst="rect">
            <a:avLst/>
          </a:prstGeom>
        </p:spPr>
      </p:pic>
      <p:pic>
        <p:nvPicPr>
          <p:cNvPr id="6" name="Slika 5"/>
          <p:cNvPicPr/>
          <p:nvPr/>
        </p:nvPicPr>
        <p:blipFill>
          <a:blip r:embed="rId5"/>
          <a:stretch>
            <a:fillRect/>
          </a:stretch>
        </p:blipFill>
        <p:spPr>
          <a:xfrm>
            <a:off x="4604702" y="3590193"/>
            <a:ext cx="4035108" cy="2819399"/>
          </a:xfrm>
          <a:prstGeom prst="rect">
            <a:avLst/>
          </a:prstGeom>
        </p:spPr>
      </p:pic>
      <p:sp>
        <p:nvSpPr>
          <p:cNvPr id="7" name="Pravokutnik 6"/>
          <p:cNvSpPr/>
          <p:nvPr/>
        </p:nvSpPr>
        <p:spPr>
          <a:xfrm>
            <a:off x="685800" y="6453553"/>
            <a:ext cx="8001000"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UNITED NATIONS OFFICE ON DRUGS AND CRIME - UNODC, Global Report on Trafficking in Persons 2018., United Nations, New York, 2018.</a:t>
            </a:r>
            <a:endParaRPr lang="hr-H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810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304800" y="304800"/>
            <a:ext cx="4191000" cy="4267200"/>
          </a:xfrm>
          <a:prstGeom prst="rect">
            <a:avLst/>
          </a:prstGeom>
        </p:spPr>
      </p:pic>
      <p:pic>
        <p:nvPicPr>
          <p:cNvPr id="3" name="Slika 2"/>
          <p:cNvPicPr>
            <a:picLocks noChangeAspect="1"/>
          </p:cNvPicPr>
          <p:nvPr/>
        </p:nvPicPr>
        <p:blipFill>
          <a:blip r:embed="rId3"/>
          <a:stretch>
            <a:fillRect/>
          </a:stretch>
        </p:blipFill>
        <p:spPr>
          <a:xfrm>
            <a:off x="4876800" y="2514600"/>
            <a:ext cx="4038600" cy="3810000"/>
          </a:xfrm>
          <a:prstGeom prst="rect">
            <a:avLst/>
          </a:prstGeom>
        </p:spPr>
      </p:pic>
      <p:sp>
        <p:nvSpPr>
          <p:cNvPr id="4" name="Pravokutnik 3"/>
          <p:cNvSpPr/>
          <p:nvPr/>
        </p:nvSpPr>
        <p:spPr>
          <a:xfrm>
            <a:off x="685800" y="6400800"/>
            <a:ext cx="8001000" cy="246221"/>
          </a:xfrm>
          <a:prstGeom prst="rect">
            <a:avLst/>
          </a:prstGeom>
        </p:spPr>
        <p:txBody>
          <a:bodyPr wrap="square">
            <a:spAutoFit/>
          </a:bodyPr>
          <a:lstStyle/>
          <a:p>
            <a:r>
              <a:rPr lang="en-US" sz="1000" dirty="0">
                <a:latin typeface="Times New Roman" panose="02020603050405020304" pitchFamily="18" charset="0"/>
                <a:cs typeface="Times New Roman" panose="02020603050405020304" pitchFamily="18" charset="0"/>
              </a:rPr>
              <a:t>UNITED NATIONS OFFICE ON DRUGS AND CRIME - UNODC, Global Report on Trafficking in Persons 2018., United Nations, New York, 2018.</a:t>
            </a:r>
            <a:endParaRPr lang="hr-H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756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04800" y="1828800"/>
            <a:ext cx="7924800" cy="2277547"/>
          </a:xfrm>
          <a:prstGeom prst="rect">
            <a:avLst/>
          </a:prstGeom>
        </p:spPr>
        <p:txBody>
          <a:bodyPr wrap="square">
            <a:spAutoFit/>
          </a:bodyPr>
          <a:lstStyle/>
          <a:p>
            <a:pPr lvl="0" algn="ctr">
              <a:spcAft>
                <a:spcPts val="0"/>
              </a:spcAft>
            </a:pPr>
            <a:r>
              <a:rPr lang="hr-HR"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EKSPLOATACIJSKE TENDENCIJE TRGOVANJA LJUDIMA</a:t>
            </a:r>
            <a:endParaRPr lang="hr-HR" sz="1600" dirty="0" smtClean="0">
              <a:latin typeface="Calibri" panose="020F0502020204030204" pitchFamily="34" charset="0"/>
              <a:ea typeface="Times New Roman" panose="02020603050405020304" pitchFamily="18" charset="0"/>
              <a:cs typeface="Times New Roman" panose="02020603050405020304" pitchFamily="18" charset="0"/>
            </a:endParaRPr>
          </a:p>
          <a:p>
            <a:pPr indent="449580" algn="just">
              <a:spcAft>
                <a:spcPts val="0"/>
              </a:spcAft>
            </a:pPr>
            <a:r>
              <a:rPr lang="hr-HR"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indent="457200" algn="just">
              <a:spcAft>
                <a:spcPts val="0"/>
              </a:spcAft>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Vulnerabilne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skupinu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na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meti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trgovaca: </a:t>
            </a:r>
          </a:p>
          <a:p>
            <a:pPr marL="1200150" lvl="2" indent="-285750" algn="just">
              <a:buFont typeface="Wingdings" panose="05000000000000000000" pitchFamily="2" charset="2"/>
              <a:buChar char="ü"/>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žrtve socijalne diskriminacije</a:t>
            </a:r>
          </a:p>
          <a:p>
            <a:pPr marL="1200150" lvl="2" indent="-285750" algn="just">
              <a:buFont typeface="Wingdings" panose="05000000000000000000" pitchFamily="2" charset="2"/>
              <a:buChar char="ü"/>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osobe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slabijeg imovinskog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statusa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i nezaposleni</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ü"/>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žrtve obiteljskog nasilja i seksualnog zlostavljanja </a:t>
            </a:r>
          </a:p>
          <a:p>
            <a:pPr marL="1200150" lvl="2" indent="-285750" algn="just">
              <a:buFont typeface="Wingdings" panose="05000000000000000000" pitchFamily="2" charset="2"/>
              <a:buChar char="ü"/>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Maloljetnici / odbjegli </a:t>
            </a:r>
          </a:p>
          <a:p>
            <a:pPr marL="1200150" lvl="2" indent="-285750" algn="just">
              <a:buFont typeface="Wingdings" panose="05000000000000000000" pitchFamily="2" charset="2"/>
              <a:buChar char="ü"/>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izbjeglice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i beskućnici </a:t>
            </a:r>
          </a:p>
          <a:p>
            <a:pPr indent="457200" algn="just">
              <a:spcAft>
                <a:spcPts val="0"/>
              </a:spcAft>
            </a:pPr>
            <a:endParaRPr lang="hr-HR" sz="1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Slika 2"/>
          <p:cNvPicPr>
            <a:picLocks noChangeAspect="1"/>
          </p:cNvPicPr>
          <p:nvPr/>
        </p:nvPicPr>
        <p:blipFill>
          <a:blip r:embed="rId2"/>
          <a:stretch>
            <a:fillRect/>
          </a:stretch>
        </p:blipFill>
        <p:spPr>
          <a:xfrm>
            <a:off x="1905000" y="4419600"/>
            <a:ext cx="7010400" cy="1871634"/>
          </a:xfrm>
          <a:prstGeom prst="rect">
            <a:avLst/>
          </a:prstGeom>
        </p:spPr>
      </p:pic>
      <p:pic>
        <p:nvPicPr>
          <p:cNvPr id="6" name="Slika 5"/>
          <p:cNvPicPr>
            <a:picLocks noChangeAspect="1"/>
          </p:cNvPicPr>
          <p:nvPr/>
        </p:nvPicPr>
        <p:blipFill>
          <a:blip r:embed="rId3"/>
          <a:stretch>
            <a:fillRect/>
          </a:stretch>
        </p:blipFill>
        <p:spPr>
          <a:xfrm>
            <a:off x="2931" y="-14287"/>
            <a:ext cx="9144793" cy="1524000"/>
          </a:xfrm>
          <a:prstGeom prst="rect">
            <a:avLst/>
          </a:prstGeom>
        </p:spPr>
      </p:pic>
    </p:spTree>
    <p:extLst>
      <p:ext uri="{BB962C8B-B14F-4D97-AF65-F5344CB8AC3E}">
        <p14:creationId xmlns:p14="http://schemas.microsoft.com/office/powerpoint/2010/main" val="8083970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152400" y="171449"/>
            <a:ext cx="8382000" cy="2308324"/>
          </a:xfrm>
          <a:prstGeom prst="rect">
            <a:avLst/>
          </a:prstGeom>
        </p:spPr>
        <p:txBody>
          <a:bodyPr wrap="square">
            <a:spAutoFit/>
          </a:bodyPr>
          <a:lstStyle/>
          <a:p>
            <a:pPr indent="449580" algn="just">
              <a:spcAft>
                <a:spcPts val="0"/>
              </a:spcAft>
            </a:pPr>
            <a:r>
              <a:rPr lang="hr-HR" sz="1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Ekonomsko iskorištavanje</a:t>
            </a:r>
            <a:r>
              <a:rPr lang="hr-HR" sz="1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449580" algn="just">
              <a:spcAft>
                <a:spcPts val="0"/>
              </a:spcAft>
            </a:pPr>
            <a:endParaRPr lang="hr-HR" sz="1600" i="1"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prisilan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rad žrtava trgovine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18,7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milijuna (90%) </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14,2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milijuna (68%) u prisilnoj radnoj eksploataciji </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11,4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milijuna = žene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i djevojke </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9,5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milijuna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 muškaraca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i dječaka. </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74 % odrasli (15,4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milijuna) </a:t>
            </a:r>
            <a:endParaRPr lang="hr-HR"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26 %  djeca (5,5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milijuna</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hr-HR" sz="1600" dirty="0">
              <a:latin typeface="Calibri" panose="020F0502020204030204" pitchFamily="34" charset="0"/>
              <a:ea typeface="Times New Roman" panose="02020603050405020304" pitchFamily="18" charset="0"/>
              <a:cs typeface="Times New Roman" panose="02020603050405020304" pitchFamily="18" charset="0"/>
            </a:endParaRPr>
          </a:p>
          <a:p>
            <a:pPr marL="1200150" lvl="2" indent="-285750" algn="just">
              <a:buFont typeface="Wingdings" panose="05000000000000000000" pitchFamily="2" charset="2"/>
              <a:buChar char="Ø"/>
            </a:pP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10 % (2,2 milijuna) državno nametnut prisilan rad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zatvor,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vojska,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oružane </a:t>
            </a:r>
            <a:r>
              <a:rPr lang="hr-HR" sz="1600" dirty="0" smtClean="0">
                <a:latin typeface="Times New Roman" panose="02020603050405020304" pitchFamily="18" charset="0"/>
                <a:ea typeface="Times New Roman" panose="02020603050405020304" pitchFamily="18" charset="0"/>
                <a:cs typeface="Times New Roman" panose="02020603050405020304" pitchFamily="18" charset="0"/>
              </a:rPr>
              <a:t>snage) </a:t>
            </a:r>
            <a:endParaRPr lang="hr-HR"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Slika 2"/>
          <p:cNvPicPr>
            <a:picLocks noChangeAspect="1"/>
          </p:cNvPicPr>
          <p:nvPr/>
        </p:nvPicPr>
        <p:blipFill>
          <a:blip r:embed="rId2"/>
          <a:stretch>
            <a:fillRect/>
          </a:stretch>
        </p:blipFill>
        <p:spPr>
          <a:xfrm>
            <a:off x="2819400" y="2743201"/>
            <a:ext cx="3276600" cy="2286000"/>
          </a:xfrm>
          <a:prstGeom prst="rect">
            <a:avLst/>
          </a:prstGeom>
        </p:spPr>
      </p:pic>
      <p:sp>
        <p:nvSpPr>
          <p:cNvPr id="4" name="Pravokutnik 3"/>
          <p:cNvSpPr/>
          <p:nvPr/>
        </p:nvSpPr>
        <p:spPr>
          <a:xfrm>
            <a:off x="398585" y="6019800"/>
            <a:ext cx="8458200" cy="523220"/>
          </a:xfrm>
          <a:prstGeom prst="rect">
            <a:avLst/>
          </a:prstGeom>
        </p:spPr>
        <p:txBody>
          <a:bodyPr wrap="square">
            <a:spAutoFit/>
          </a:bodyPr>
          <a:lstStyle/>
          <a:p>
            <a:pPr algn="ctr"/>
            <a:r>
              <a:rPr lang="hr-HR" sz="1400" dirty="0" smtClean="0">
                <a:latin typeface="Times New Roman" panose="02020603050405020304" pitchFamily="18" charset="0"/>
                <a:ea typeface="Times New Roman" panose="02020603050405020304" pitchFamily="18" charset="0"/>
              </a:rPr>
              <a:t>u </a:t>
            </a:r>
            <a:r>
              <a:rPr lang="hr-HR" sz="1400" dirty="0">
                <a:latin typeface="Times New Roman" panose="02020603050405020304" pitchFamily="18" charset="0"/>
                <a:ea typeface="Times New Roman" panose="02020603050405020304" pitchFamily="18" charset="0"/>
              </a:rPr>
              <a:t>subsaharskoj Africi, Bliskom Istoku, u  središnjoj i južnoj Aziji, u Sjevernoj Koreji, Eritreji, Burundiju, Centralnoafričkoj Republici, Afganistanu, Mauritaniju, Južnom Sudanu, Pakistanu, Kambodži i Iranu.</a:t>
            </a:r>
            <a:endParaRPr lang="hr-HR" sz="1400" dirty="0"/>
          </a:p>
        </p:txBody>
      </p:sp>
      <p:pic>
        <p:nvPicPr>
          <p:cNvPr id="5" name="Slika 4"/>
          <p:cNvPicPr>
            <a:picLocks noChangeAspect="1"/>
          </p:cNvPicPr>
          <p:nvPr/>
        </p:nvPicPr>
        <p:blipFill>
          <a:blip r:embed="rId3"/>
          <a:stretch>
            <a:fillRect/>
          </a:stretch>
        </p:blipFill>
        <p:spPr>
          <a:xfrm>
            <a:off x="535755" y="5326356"/>
            <a:ext cx="7998645" cy="274344"/>
          </a:xfrm>
          <a:prstGeom prst="rect">
            <a:avLst/>
          </a:prstGeom>
        </p:spPr>
      </p:pic>
    </p:spTree>
    <p:extLst>
      <p:ext uri="{BB962C8B-B14F-4D97-AF65-F5344CB8AC3E}">
        <p14:creationId xmlns:p14="http://schemas.microsoft.com/office/powerpoint/2010/main" val="41186492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TotalTime>
  <Words>1319</Words>
  <Application>Microsoft Office PowerPoint</Application>
  <PresentationFormat>Prikaz na zaslonu (4:3)</PresentationFormat>
  <Paragraphs>314</Paragraphs>
  <Slides>30</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30</vt:i4>
      </vt:variant>
    </vt:vector>
  </HeadingPairs>
  <TitlesOfParts>
    <vt:vector size="36" baseType="lpstr">
      <vt:lpstr>Arial</vt:lpstr>
      <vt:lpstr>Calibri</vt:lpstr>
      <vt:lpstr>Calibri Light</vt:lpstr>
      <vt:lpstr>Times New Roman</vt:lpstr>
      <vt:lpstr>Wingdings</vt:lpstr>
      <vt:lpstr>Office Theme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Luka</dc:creator>
  <cp:lastModifiedBy>Suzana Vuletić</cp:lastModifiedBy>
  <cp:revision>142</cp:revision>
  <cp:lastPrinted>2020-01-23T12:30:00Z</cp:lastPrinted>
  <dcterms:created xsi:type="dcterms:W3CDTF">2018-09-10T16:04:03Z</dcterms:created>
  <dcterms:modified xsi:type="dcterms:W3CDTF">2020-01-23T12:33:36Z</dcterms:modified>
</cp:coreProperties>
</file>