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299" r:id="rId3"/>
    <p:sldId id="326" r:id="rId4"/>
    <p:sldId id="327" r:id="rId5"/>
    <p:sldId id="328" r:id="rId6"/>
    <p:sldId id="330" r:id="rId7"/>
    <p:sldId id="331" r:id="rId8"/>
    <p:sldId id="332" r:id="rId9"/>
    <p:sldId id="334" r:id="rId10"/>
    <p:sldId id="333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29" r:id="rId20"/>
    <p:sldId id="343" r:id="rId21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D1D19"/>
    <a:srgbClr val="B8141D"/>
    <a:srgbClr val="E21D24"/>
    <a:srgbClr val="FF5B5B"/>
    <a:srgbClr val="E83618"/>
    <a:srgbClr val="F50736"/>
    <a:srgbClr val="FF3300"/>
    <a:srgbClr val="A20000"/>
    <a:srgbClr val="92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8" autoAdjust="0"/>
    <p:restoredTop sz="94633" autoAdjust="0"/>
  </p:normalViewPr>
  <p:slideViewPr>
    <p:cSldViewPr snapToGrid="0">
      <p:cViewPr varScale="1">
        <p:scale>
          <a:sx n="69" d="100"/>
          <a:sy n="69" d="100"/>
        </p:scale>
        <p:origin x="-516" y="-102"/>
      </p:cViewPr>
      <p:guideLst>
        <p:guide orient="horz" pos="4319"/>
        <p:guide pos="5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F017A0-38FB-49A9-B4A5-8210171A745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1FCA8DD-654D-472D-AC8F-4B479FEBAD87}">
      <dgm:prSet phldrT="[Text]"/>
      <dgm:spPr>
        <a:xfrm>
          <a:off x="1728987" y="1796"/>
          <a:ext cx="1756998" cy="878499"/>
        </a:xfrm>
        <a:prstGeom prst="roundRect">
          <a:avLst>
            <a:gd name="adj" fmla="val 10000"/>
          </a:avLst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dirty="0" smtClean="0">
              <a:solidFill>
                <a:srgbClr val="000000"/>
              </a:solidFill>
              <a:latin typeface="Cambria" pitchFamily="18" charset="0"/>
              <a:ea typeface="+mn-ea"/>
              <a:cs typeface="+mn-cs"/>
            </a:rPr>
            <a:t>Mišljenje AS</a:t>
          </a:r>
          <a:endParaRPr lang="hr-HR" dirty="0">
            <a:solidFill>
              <a:srgbClr val="000000"/>
            </a:solidFill>
            <a:latin typeface="Cambria" pitchFamily="18" charset="0"/>
            <a:ea typeface="+mn-ea"/>
            <a:cs typeface="+mn-cs"/>
          </a:endParaRPr>
        </a:p>
      </dgm:t>
    </dgm:pt>
    <dgm:pt modelId="{2DB4A476-0228-4D0C-B053-B6F84A099D0D}" type="parTrans" cxnId="{7A144F2C-C27B-45F9-8FF7-B6F5F1D11B7B}">
      <dgm:prSet/>
      <dgm:spPr/>
      <dgm:t>
        <a:bodyPr/>
        <a:lstStyle/>
        <a:p>
          <a:endParaRPr lang="hr-HR"/>
        </a:p>
      </dgm:t>
    </dgm:pt>
    <dgm:pt modelId="{39D86839-2CE9-4EB8-AF7C-EFEB03F7A256}" type="sibTrans" cxnId="{7A144F2C-C27B-45F9-8FF7-B6F5F1D11B7B}">
      <dgm:prSet/>
      <dgm:spPr/>
      <dgm:t>
        <a:bodyPr/>
        <a:lstStyle/>
        <a:p>
          <a:endParaRPr lang="hr-HR"/>
        </a:p>
      </dgm:t>
    </dgm:pt>
    <dgm:pt modelId="{8FFF0D4B-637A-4DA9-8499-3B34B2E44B68}">
      <dgm:prSet phldrT="[Text]"/>
      <dgm:spPr>
        <a:xfrm>
          <a:off x="2080387" y="1099920"/>
          <a:ext cx="1405598" cy="8784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haroni" pitchFamily="2" charset="-79"/>
              <a:ea typeface="+mn-ea"/>
              <a:cs typeface="Aharoni" pitchFamily="2" charset="-79"/>
            </a:rPr>
            <a:t>Dopusnica</a:t>
          </a:r>
          <a:endParaRPr lang="hr-HR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haroni" pitchFamily="2" charset="-79"/>
            <a:ea typeface="+mn-ea"/>
            <a:cs typeface="Aharoni" pitchFamily="2" charset="-79"/>
          </a:endParaRPr>
        </a:p>
      </dgm:t>
    </dgm:pt>
    <dgm:pt modelId="{80EA7AE6-90E9-4FFC-9CE8-14AAAA974687}" type="parTrans" cxnId="{C5C43DA8-9209-48B0-9352-9344D4A3F75D}">
      <dgm:prSet/>
      <dgm:spPr>
        <a:xfrm>
          <a:off x="1904687" y="880295"/>
          <a:ext cx="175699" cy="658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8874"/>
              </a:lnTo>
              <a:lnTo>
                <a:pt x="175699" y="658874"/>
              </a:lnTo>
            </a:path>
          </a:pathLst>
        </a:custGeom>
        <a:noFill/>
        <a:ln w="25400" cap="flat" cmpd="sng" algn="ctr">
          <a:solidFill>
            <a:srgbClr val="BBE0E3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A9A1275C-929A-4715-8942-3A8079FD2F8B}" type="sibTrans" cxnId="{C5C43DA8-9209-48B0-9352-9344D4A3F75D}">
      <dgm:prSet/>
      <dgm:spPr/>
      <dgm:t>
        <a:bodyPr/>
        <a:lstStyle/>
        <a:p>
          <a:endParaRPr lang="hr-HR"/>
        </a:p>
      </dgm:t>
    </dgm:pt>
    <dgm:pt modelId="{91AFDB59-4982-4777-9F86-EC65F4D66405}">
      <dgm:prSet phldrT="[Text]"/>
      <dgm:spPr>
        <a:xfrm>
          <a:off x="2088511" y="2214604"/>
          <a:ext cx="1405598" cy="8784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itchFamily="34" charset="0"/>
              <a:ea typeface="+mn-ea"/>
              <a:cs typeface="+mn-cs"/>
            </a:rPr>
            <a:t>Pismo očekivanja sa eventualnom zabranom upisa studenata</a:t>
          </a:r>
          <a:endParaRPr lang="hr-HR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itchFamily="34" charset="0"/>
            <a:ea typeface="+mn-ea"/>
            <a:cs typeface="+mn-cs"/>
          </a:endParaRPr>
        </a:p>
      </dgm:t>
    </dgm:pt>
    <dgm:pt modelId="{1D50FB80-BCFC-48B3-9E0E-03B6C1716ABB}" type="parTrans" cxnId="{6224A303-C662-4E87-8CBC-731474B9BA20}">
      <dgm:prSet/>
      <dgm:spPr>
        <a:xfrm>
          <a:off x="1904687" y="880295"/>
          <a:ext cx="183824" cy="1773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3557"/>
              </a:lnTo>
              <a:lnTo>
                <a:pt x="183824" y="1773557"/>
              </a:lnTo>
            </a:path>
          </a:pathLst>
        </a:custGeom>
        <a:noFill/>
        <a:ln w="25400" cap="flat" cmpd="sng" algn="ctr">
          <a:solidFill>
            <a:srgbClr val="BBE0E3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E1528981-4130-41E0-87BB-284A6EB4FA92}" type="sibTrans" cxnId="{6224A303-C662-4E87-8CBC-731474B9BA20}">
      <dgm:prSet/>
      <dgm:spPr/>
      <dgm:t>
        <a:bodyPr/>
        <a:lstStyle/>
        <a:p>
          <a:endParaRPr lang="hr-HR"/>
        </a:p>
      </dgm:t>
    </dgm:pt>
    <dgm:pt modelId="{47BC71BA-6828-4C16-9BE8-3A8BE247E033}">
      <dgm:prSet phldrT="[Text]"/>
      <dgm:spPr>
        <a:xfrm>
          <a:off x="2080387" y="3296168"/>
          <a:ext cx="1405598" cy="8784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itchFamily="34" charset="0"/>
              <a:ea typeface="+mn-ea"/>
              <a:cs typeface="+mn-cs"/>
            </a:rPr>
            <a:t>Uskrata</a:t>
          </a:r>
          <a:endParaRPr lang="hr-HR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itchFamily="34" charset="0"/>
            <a:ea typeface="+mn-ea"/>
            <a:cs typeface="+mn-cs"/>
          </a:endParaRPr>
        </a:p>
      </dgm:t>
    </dgm:pt>
    <dgm:pt modelId="{C6AC816E-F8E6-409A-8F50-8AC8085F9792}" type="parTrans" cxnId="{92BB7D3B-2D26-4130-AD34-AF4855D73D3C}">
      <dgm:prSet/>
      <dgm:spPr>
        <a:xfrm>
          <a:off x="1904687" y="880295"/>
          <a:ext cx="175699" cy="2855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5121"/>
              </a:lnTo>
              <a:lnTo>
                <a:pt x="175699" y="2855121"/>
              </a:lnTo>
            </a:path>
          </a:pathLst>
        </a:custGeom>
        <a:noFill/>
        <a:ln w="25400" cap="flat" cmpd="sng" algn="ctr">
          <a:solidFill>
            <a:srgbClr val="BBE0E3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0F1F352C-D4D4-4F60-80E7-42EA5B5D98A5}" type="sibTrans" cxnId="{92BB7D3B-2D26-4130-AD34-AF4855D73D3C}">
      <dgm:prSet/>
      <dgm:spPr/>
      <dgm:t>
        <a:bodyPr/>
        <a:lstStyle/>
        <a:p>
          <a:endParaRPr lang="hr-HR"/>
        </a:p>
      </dgm:t>
    </dgm:pt>
    <dgm:pt modelId="{47E659AE-E1A2-4729-9B3A-9EFAB4168EA5}" type="pres">
      <dgm:prSet presAssocID="{14F017A0-38FB-49A9-B4A5-8210171A745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1824E3F1-8A93-41B2-ABD5-14F728E351DD}" type="pres">
      <dgm:prSet presAssocID="{61FCA8DD-654D-472D-AC8F-4B479FEBAD87}" presName="root" presStyleCnt="0"/>
      <dgm:spPr/>
    </dgm:pt>
    <dgm:pt modelId="{B8EED8D6-C83A-4B7B-AE81-D35E770E933D}" type="pres">
      <dgm:prSet presAssocID="{61FCA8DD-654D-472D-AC8F-4B479FEBAD87}" presName="rootComposite" presStyleCnt="0"/>
      <dgm:spPr/>
    </dgm:pt>
    <dgm:pt modelId="{375187DD-FA2F-44D7-9172-95CFC3B72C0E}" type="pres">
      <dgm:prSet presAssocID="{61FCA8DD-654D-472D-AC8F-4B479FEBAD87}" presName="rootText" presStyleLbl="node1" presStyleIdx="0" presStyleCnt="1"/>
      <dgm:spPr/>
      <dgm:t>
        <a:bodyPr/>
        <a:lstStyle/>
        <a:p>
          <a:endParaRPr lang="hr-HR"/>
        </a:p>
      </dgm:t>
    </dgm:pt>
    <dgm:pt modelId="{4F96CC83-D977-4894-A96E-2394D6917189}" type="pres">
      <dgm:prSet presAssocID="{61FCA8DD-654D-472D-AC8F-4B479FEBAD87}" presName="rootConnector" presStyleLbl="node1" presStyleIdx="0" presStyleCnt="1"/>
      <dgm:spPr/>
      <dgm:t>
        <a:bodyPr/>
        <a:lstStyle/>
        <a:p>
          <a:endParaRPr lang="hr-HR"/>
        </a:p>
      </dgm:t>
    </dgm:pt>
    <dgm:pt modelId="{5503B44F-B08B-494D-B974-4AB5126EFC0A}" type="pres">
      <dgm:prSet presAssocID="{61FCA8DD-654D-472D-AC8F-4B479FEBAD87}" presName="childShape" presStyleCnt="0"/>
      <dgm:spPr/>
    </dgm:pt>
    <dgm:pt modelId="{1E195643-CD1A-41FE-A8F2-C1A8A7DEDA61}" type="pres">
      <dgm:prSet presAssocID="{80EA7AE6-90E9-4FFC-9CE8-14AAAA974687}" presName="Name13" presStyleLbl="parChTrans1D2" presStyleIdx="0" presStyleCnt="3"/>
      <dgm:spPr/>
      <dgm:t>
        <a:bodyPr/>
        <a:lstStyle/>
        <a:p>
          <a:endParaRPr lang="hr-HR"/>
        </a:p>
      </dgm:t>
    </dgm:pt>
    <dgm:pt modelId="{C2580F3E-61D2-4421-ABFB-1092FC258655}" type="pres">
      <dgm:prSet presAssocID="{8FFF0D4B-637A-4DA9-8499-3B34B2E44B68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46DEFE3-8FCC-4FD1-8F9B-8F8BA701ECE9}" type="pres">
      <dgm:prSet presAssocID="{1D50FB80-BCFC-48B3-9E0E-03B6C1716ABB}" presName="Name13" presStyleLbl="parChTrans1D2" presStyleIdx="1" presStyleCnt="3"/>
      <dgm:spPr/>
      <dgm:t>
        <a:bodyPr/>
        <a:lstStyle/>
        <a:p>
          <a:endParaRPr lang="hr-HR"/>
        </a:p>
      </dgm:t>
    </dgm:pt>
    <dgm:pt modelId="{5B362215-E7A4-47A1-A718-C50320709710}" type="pres">
      <dgm:prSet presAssocID="{91AFDB59-4982-4777-9F86-EC65F4D66405}" presName="childText" presStyleLbl="bgAcc1" presStyleIdx="1" presStyleCnt="3" custLinFactNeighborX="578" custLinFactNeighborY="18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EA6EFAB-787B-43C9-A484-9585C836C342}" type="pres">
      <dgm:prSet presAssocID="{C6AC816E-F8E6-409A-8F50-8AC8085F9792}" presName="Name13" presStyleLbl="parChTrans1D2" presStyleIdx="2" presStyleCnt="3"/>
      <dgm:spPr/>
      <dgm:t>
        <a:bodyPr/>
        <a:lstStyle/>
        <a:p>
          <a:endParaRPr lang="hr-HR"/>
        </a:p>
      </dgm:t>
    </dgm:pt>
    <dgm:pt modelId="{96DDD6A1-4AD7-4692-B500-A7A9A5661011}" type="pres">
      <dgm:prSet presAssocID="{47BC71BA-6828-4C16-9BE8-3A8BE247E033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2BB7D3B-2D26-4130-AD34-AF4855D73D3C}" srcId="{61FCA8DD-654D-472D-AC8F-4B479FEBAD87}" destId="{47BC71BA-6828-4C16-9BE8-3A8BE247E033}" srcOrd="2" destOrd="0" parTransId="{C6AC816E-F8E6-409A-8F50-8AC8085F9792}" sibTransId="{0F1F352C-D4D4-4F60-80E7-42EA5B5D98A5}"/>
    <dgm:cxn modelId="{C1C1837B-0B65-4DE3-B514-38A552DB1E00}" type="presOf" srcId="{1D50FB80-BCFC-48B3-9E0E-03B6C1716ABB}" destId="{A46DEFE3-8FCC-4FD1-8F9B-8F8BA701ECE9}" srcOrd="0" destOrd="0" presId="urn:microsoft.com/office/officeart/2005/8/layout/hierarchy3"/>
    <dgm:cxn modelId="{DB4FCCD3-449A-4DD1-B159-FE11E1C3B5EE}" type="presOf" srcId="{80EA7AE6-90E9-4FFC-9CE8-14AAAA974687}" destId="{1E195643-CD1A-41FE-A8F2-C1A8A7DEDA61}" srcOrd="0" destOrd="0" presId="urn:microsoft.com/office/officeart/2005/8/layout/hierarchy3"/>
    <dgm:cxn modelId="{9BBD603D-7557-4503-BED2-85B4F5C130A5}" type="presOf" srcId="{8FFF0D4B-637A-4DA9-8499-3B34B2E44B68}" destId="{C2580F3E-61D2-4421-ABFB-1092FC258655}" srcOrd="0" destOrd="0" presId="urn:microsoft.com/office/officeart/2005/8/layout/hierarchy3"/>
    <dgm:cxn modelId="{2587F008-891B-4493-A551-E29502A17AEB}" type="presOf" srcId="{14F017A0-38FB-49A9-B4A5-8210171A745F}" destId="{47E659AE-E1A2-4729-9B3A-9EFAB4168EA5}" srcOrd="0" destOrd="0" presId="urn:microsoft.com/office/officeart/2005/8/layout/hierarchy3"/>
    <dgm:cxn modelId="{FBFD5E15-7930-4B75-8B8F-D94C789F21AD}" type="presOf" srcId="{C6AC816E-F8E6-409A-8F50-8AC8085F9792}" destId="{FEA6EFAB-787B-43C9-A484-9585C836C342}" srcOrd="0" destOrd="0" presId="urn:microsoft.com/office/officeart/2005/8/layout/hierarchy3"/>
    <dgm:cxn modelId="{5AB99576-395B-4B3B-94DD-BD88A83A2331}" type="presOf" srcId="{61FCA8DD-654D-472D-AC8F-4B479FEBAD87}" destId="{375187DD-FA2F-44D7-9172-95CFC3B72C0E}" srcOrd="0" destOrd="0" presId="urn:microsoft.com/office/officeart/2005/8/layout/hierarchy3"/>
    <dgm:cxn modelId="{7A144F2C-C27B-45F9-8FF7-B6F5F1D11B7B}" srcId="{14F017A0-38FB-49A9-B4A5-8210171A745F}" destId="{61FCA8DD-654D-472D-AC8F-4B479FEBAD87}" srcOrd="0" destOrd="0" parTransId="{2DB4A476-0228-4D0C-B053-B6F84A099D0D}" sibTransId="{39D86839-2CE9-4EB8-AF7C-EFEB03F7A256}"/>
    <dgm:cxn modelId="{D78B8966-65C9-4F64-98A5-37D842211064}" type="presOf" srcId="{91AFDB59-4982-4777-9F86-EC65F4D66405}" destId="{5B362215-E7A4-47A1-A718-C50320709710}" srcOrd="0" destOrd="0" presId="urn:microsoft.com/office/officeart/2005/8/layout/hierarchy3"/>
    <dgm:cxn modelId="{5977C3B0-A6B2-4BA2-96A0-5DA1997D8254}" type="presOf" srcId="{47BC71BA-6828-4C16-9BE8-3A8BE247E033}" destId="{96DDD6A1-4AD7-4692-B500-A7A9A5661011}" srcOrd="0" destOrd="0" presId="urn:microsoft.com/office/officeart/2005/8/layout/hierarchy3"/>
    <dgm:cxn modelId="{6224A303-C662-4E87-8CBC-731474B9BA20}" srcId="{61FCA8DD-654D-472D-AC8F-4B479FEBAD87}" destId="{91AFDB59-4982-4777-9F86-EC65F4D66405}" srcOrd="1" destOrd="0" parTransId="{1D50FB80-BCFC-48B3-9E0E-03B6C1716ABB}" sibTransId="{E1528981-4130-41E0-87BB-284A6EB4FA92}"/>
    <dgm:cxn modelId="{C5C43DA8-9209-48B0-9352-9344D4A3F75D}" srcId="{61FCA8DD-654D-472D-AC8F-4B479FEBAD87}" destId="{8FFF0D4B-637A-4DA9-8499-3B34B2E44B68}" srcOrd="0" destOrd="0" parTransId="{80EA7AE6-90E9-4FFC-9CE8-14AAAA974687}" sibTransId="{A9A1275C-929A-4715-8942-3A8079FD2F8B}"/>
    <dgm:cxn modelId="{BE74F959-0B47-414C-8814-E7B1E87FF0DE}" type="presOf" srcId="{61FCA8DD-654D-472D-AC8F-4B479FEBAD87}" destId="{4F96CC83-D977-4894-A96E-2394D6917189}" srcOrd="1" destOrd="0" presId="urn:microsoft.com/office/officeart/2005/8/layout/hierarchy3"/>
    <dgm:cxn modelId="{728FD91D-8588-4407-8C3F-432773B560CC}" type="presParOf" srcId="{47E659AE-E1A2-4729-9B3A-9EFAB4168EA5}" destId="{1824E3F1-8A93-41B2-ABD5-14F728E351DD}" srcOrd="0" destOrd="0" presId="urn:microsoft.com/office/officeart/2005/8/layout/hierarchy3"/>
    <dgm:cxn modelId="{E0371BE2-7444-453B-8DBA-7F457DCA68DA}" type="presParOf" srcId="{1824E3F1-8A93-41B2-ABD5-14F728E351DD}" destId="{B8EED8D6-C83A-4B7B-AE81-D35E770E933D}" srcOrd="0" destOrd="0" presId="urn:microsoft.com/office/officeart/2005/8/layout/hierarchy3"/>
    <dgm:cxn modelId="{DCDCE421-D19B-4CBB-AC12-D11FA78F71AC}" type="presParOf" srcId="{B8EED8D6-C83A-4B7B-AE81-D35E770E933D}" destId="{375187DD-FA2F-44D7-9172-95CFC3B72C0E}" srcOrd="0" destOrd="0" presId="urn:microsoft.com/office/officeart/2005/8/layout/hierarchy3"/>
    <dgm:cxn modelId="{3246B972-A6D1-4DF5-B057-10D32FD8ED54}" type="presParOf" srcId="{B8EED8D6-C83A-4B7B-AE81-D35E770E933D}" destId="{4F96CC83-D977-4894-A96E-2394D6917189}" srcOrd="1" destOrd="0" presId="urn:microsoft.com/office/officeart/2005/8/layout/hierarchy3"/>
    <dgm:cxn modelId="{C02A6BB6-1CCA-4105-A4A1-2FB4168CAFE4}" type="presParOf" srcId="{1824E3F1-8A93-41B2-ABD5-14F728E351DD}" destId="{5503B44F-B08B-494D-B974-4AB5126EFC0A}" srcOrd="1" destOrd="0" presId="urn:microsoft.com/office/officeart/2005/8/layout/hierarchy3"/>
    <dgm:cxn modelId="{8333815D-F403-44E3-BC16-1BC90E521D57}" type="presParOf" srcId="{5503B44F-B08B-494D-B974-4AB5126EFC0A}" destId="{1E195643-CD1A-41FE-A8F2-C1A8A7DEDA61}" srcOrd="0" destOrd="0" presId="urn:microsoft.com/office/officeart/2005/8/layout/hierarchy3"/>
    <dgm:cxn modelId="{115687E6-5960-4F8E-ACF3-C71B4E844563}" type="presParOf" srcId="{5503B44F-B08B-494D-B974-4AB5126EFC0A}" destId="{C2580F3E-61D2-4421-ABFB-1092FC258655}" srcOrd="1" destOrd="0" presId="urn:microsoft.com/office/officeart/2005/8/layout/hierarchy3"/>
    <dgm:cxn modelId="{476C72B9-911D-4BCE-AD93-84BB05045242}" type="presParOf" srcId="{5503B44F-B08B-494D-B974-4AB5126EFC0A}" destId="{A46DEFE3-8FCC-4FD1-8F9B-8F8BA701ECE9}" srcOrd="2" destOrd="0" presId="urn:microsoft.com/office/officeart/2005/8/layout/hierarchy3"/>
    <dgm:cxn modelId="{1DD874DE-B9D9-4971-9E05-499B3E490686}" type="presParOf" srcId="{5503B44F-B08B-494D-B974-4AB5126EFC0A}" destId="{5B362215-E7A4-47A1-A718-C50320709710}" srcOrd="3" destOrd="0" presId="urn:microsoft.com/office/officeart/2005/8/layout/hierarchy3"/>
    <dgm:cxn modelId="{E2D6014F-14FF-4FCB-B4DB-4EA44DF5391B}" type="presParOf" srcId="{5503B44F-B08B-494D-B974-4AB5126EFC0A}" destId="{FEA6EFAB-787B-43C9-A484-9585C836C342}" srcOrd="4" destOrd="0" presId="urn:microsoft.com/office/officeart/2005/8/layout/hierarchy3"/>
    <dgm:cxn modelId="{5703FD31-AB04-4BBE-826F-458D130650A9}" type="presParOf" srcId="{5503B44F-B08B-494D-B974-4AB5126EFC0A}" destId="{96DDD6A1-4AD7-4692-B500-A7A9A566101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6C8125A-09C3-4DBC-8A5C-29402D5D47E0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AC3A940E-EAB0-4807-93BE-D2325BCD85E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4BF76721-D0C0-403B-AFD9-459364324B9D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E093995-4E24-4618-BC82-CE44AFD9B4B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gradFill flip="none" rotWithShape="1">
            <a:gsLst>
              <a:gs pos="89000">
                <a:srgbClr val="B8141D"/>
              </a:gs>
              <a:gs pos="20000">
                <a:srgbClr val="CD1D19"/>
              </a:gs>
              <a:gs pos="11000">
                <a:srgbClr val="E21D24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8485" y="1181438"/>
            <a:ext cx="8779859" cy="49447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10168" y="327819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da-DK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6238875"/>
            <a:ext cx="9144000" cy="0"/>
          </a:xfrm>
          <a:prstGeom prst="line">
            <a:avLst/>
          </a:prstGeom>
          <a:ln>
            <a:solidFill>
              <a:srgbClr val="B814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32857" y="126856"/>
            <a:ext cx="965487" cy="965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tx1">
                <a:lumMod val="85000"/>
              </a:schemeClr>
            </a:solidFill>
          </a:ln>
          <a:effectLst/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0191" y="6332258"/>
            <a:ext cx="2996624" cy="45501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6543" y="6332258"/>
            <a:ext cx="790541" cy="5164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3174" y="6457590"/>
            <a:ext cx="970912" cy="265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3"/>
          <p:cNvGrpSpPr/>
          <p:nvPr userDrawn="1"/>
        </p:nvGrpSpPr>
        <p:grpSpPr>
          <a:xfrm>
            <a:off x="0" y="0"/>
            <a:ext cx="9144000" cy="1968500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A2DBC02-530B-46AC-AE89-615B9CF6B656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AD578506-4270-40D2-9919-7162664C971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54546AD-5DB5-4E0B-B847-60D836DCD182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EBEB7762-8C3D-49C9-8EF9-6CBDFC5BB09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3712080-0910-45AC-ABF4-AC33E5ECBB03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567A2A1-D156-44EA-948C-F356C7AA8BD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54AC250-846A-48F8-BB14-372ADB45104B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F6E50EA-49C8-4392-B46A-5A90A2FDA3B1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6538522-622F-48E3-B2DB-B794625C7BFA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82FA1181-06C8-467E-8609-B5E3873FDB8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D262304-7D56-4B39-A20D-152694EC6669}" type="datetime1">
              <a:rPr lang="da-DK"/>
              <a:pPr>
                <a:defRPr/>
              </a:pPr>
              <a:t>10-10-2013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CB64F55-B5E2-45D7-A695-BF8EFBEE953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chemeClr val="bg1"/>
            </a:gs>
            <a:gs pos="45000">
              <a:schemeClr val="bg2">
                <a:alpha val="49000"/>
              </a:schemeClr>
            </a:gs>
            <a:gs pos="81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65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um.azvo.hr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Viktorija.jurisa@azvo.hr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zvo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ttomljen\Desktop\Stablo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9162" y="436562"/>
            <a:ext cx="3144838" cy="567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ktangel 11"/>
          <p:cNvSpPr/>
          <p:nvPr/>
        </p:nvSpPr>
        <p:spPr>
          <a:xfrm>
            <a:off x="-14288" y="6115050"/>
            <a:ext cx="9180513" cy="742950"/>
          </a:xfrm>
          <a:prstGeom prst="rect">
            <a:avLst/>
          </a:prstGeom>
          <a:gradFill flip="none" rotWithShape="1">
            <a:gsLst>
              <a:gs pos="89000">
                <a:srgbClr val="B8141D"/>
              </a:gs>
              <a:gs pos="20000">
                <a:srgbClr val="CD1D19"/>
              </a:gs>
              <a:gs pos="11000">
                <a:srgbClr val="E21D24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gray">
          <a:xfrm>
            <a:off x="323850" y="4563342"/>
            <a:ext cx="4991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 txBox="1">
            <a:spLocks noChangeArrowheads="1"/>
          </p:cNvSpPr>
          <p:nvPr/>
        </p:nvSpPr>
        <p:spPr bwMode="gray">
          <a:xfrm>
            <a:off x="212753" y="4114799"/>
            <a:ext cx="5555657" cy="14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hr-HR" sz="2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endParaRPr lang="hr-HR" sz="3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r>
              <a:rPr lang="hr-HR" sz="3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pitchFamily="34" charset="0"/>
              </a:rPr>
              <a:t>Postupak </a:t>
            </a:r>
            <a:r>
              <a:rPr lang="hr-HR" sz="3600" b="1" dirty="0" err="1" smtClean="0">
                <a:solidFill>
                  <a:srgbClr val="000000"/>
                </a:solidFill>
                <a:latin typeface="Cambria" panose="02040503050406030204" pitchFamily="18" charset="0"/>
                <a:cs typeface="Arial" pitchFamily="34" charset="0"/>
              </a:rPr>
              <a:t>reakreditacije</a:t>
            </a:r>
            <a:endParaRPr lang="hr-HR" sz="3600" b="1" dirty="0" smtClean="0">
              <a:solidFill>
                <a:srgbClr val="000000"/>
              </a:solidFill>
              <a:latin typeface="Cambria" panose="02040503050406030204" pitchFamily="18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endParaRPr lang="hr-HR" sz="1600" dirty="0" smtClean="0">
              <a:solidFill>
                <a:srgbClr val="000000"/>
              </a:solidFill>
              <a:latin typeface="Cambria" panose="02040503050406030204" pitchFamily="18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r>
              <a:rPr lang="hr-HR" sz="1200" dirty="0" smtClean="0">
                <a:solidFill>
                  <a:srgbClr val="000000"/>
                </a:solidFill>
                <a:latin typeface="Cambria" panose="02040503050406030204" pitchFamily="18" charset="0"/>
                <a:cs typeface="Arial" pitchFamily="34" charset="0"/>
              </a:rPr>
              <a:t>Viktorija Juriša</a:t>
            </a:r>
          </a:p>
          <a:p>
            <a:pPr defTabSz="914400" eaLnBrk="0" hangingPunct="0">
              <a:lnSpc>
                <a:spcPct val="95000"/>
              </a:lnSpc>
            </a:pPr>
            <a:endParaRPr lang="hr-HR" sz="1600" dirty="0">
              <a:solidFill>
                <a:srgbClr val="000000"/>
              </a:solidFill>
              <a:latin typeface="Cambria" panose="02040503050406030204" pitchFamily="18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r>
              <a:rPr lang="hr-HR" sz="1000" dirty="0" smtClean="0">
                <a:solidFill>
                  <a:srgbClr val="000000"/>
                </a:solidFill>
                <a:latin typeface="Cambria" panose="02040503050406030204" pitchFamily="18" charset="0"/>
                <a:cs typeface="Arial" pitchFamily="34" charset="0"/>
              </a:rPr>
              <a:t>10. </a:t>
            </a:r>
            <a:r>
              <a:rPr lang="hr-HR" sz="1000" dirty="0">
                <a:solidFill>
                  <a:srgbClr val="000000"/>
                </a:solidFill>
                <a:latin typeface="Cambria" panose="02040503050406030204" pitchFamily="18" charset="0"/>
                <a:cs typeface="Arial" pitchFamily="34" charset="0"/>
              </a:rPr>
              <a:t>l</a:t>
            </a:r>
            <a:r>
              <a:rPr lang="hr-HR" sz="1000" dirty="0" smtClean="0">
                <a:solidFill>
                  <a:srgbClr val="000000"/>
                </a:solidFill>
                <a:latin typeface="Cambria" panose="02040503050406030204" pitchFamily="18" charset="0"/>
                <a:cs typeface="Arial" pitchFamily="34" charset="0"/>
              </a:rPr>
              <a:t>istopada 2013</a:t>
            </a:r>
            <a:r>
              <a:rPr lang="hr-HR" sz="1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defTabSz="914400" eaLnBrk="0" hangingPunct="0">
              <a:lnSpc>
                <a:spcPct val="95000"/>
              </a:lnSpc>
            </a:pPr>
            <a:endParaRPr lang="hr-HR" sz="2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endParaRPr lang="en-US" sz="4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C:\Users\ttomljen\Desktop\logo_bijel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59353"/>
            <a:ext cx="2987516" cy="45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ttomljen\Desktop\ENQA_logo_bijel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5605" y="6253884"/>
            <a:ext cx="815976" cy="46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ttomljen\Desktop\eqar_logo_bijel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7151" y="6361993"/>
            <a:ext cx="1123950" cy="35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 err="1">
                <a:latin typeface="Cambria" panose="02040503050406030204" pitchFamily="18" charset="0"/>
              </a:rPr>
              <a:t>Reakreditirano</a:t>
            </a:r>
            <a:r>
              <a:rPr lang="hr-HR" sz="2000" dirty="0">
                <a:latin typeface="Cambria" panose="02040503050406030204" pitchFamily="18" charset="0"/>
              </a:rPr>
              <a:t> visoko učilište ima pravo uložiti žalbu protiv odluke Agencije, odnosno podnijeti prigovor u roku 15 dana* od dana dostave odluke Agencije</a:t>
            </a:r>
          </a:p>
          <a:p>
            <a:endParaRPr lang="hr-HR" sz="2000" dirty="0">
              <a:latin typeface="Cambria" panose="02040503050406030204" pitchFamily="18" charset="0"/>
            </a:endParaRPr>
          </a:p>
          <a:p>
            <a:r>
              <a:rPr lang="hr-HR" sz="2000" dirty="0">
                <a:latin typeface="Cambria" panose="02040503050406030204" pitchFamily="18" charset="0"/>
              </a:rPr>
              <a:t>Nakon primanja žalbe ili prigovora, povjerenstvo na temelju cjelokupne dokumentacije iz postupka </a:t>
            </a:r>
            <a:r>
              <a:rPr lang="hr-HR" sz="2000" dirty="0" err="1">
                <a:latin typeface="Cambria" panose="02040503050406030204" pitchFamily="18" charset="0"/>
              </a:rPr>
              <a:t>reakreditacije</a:t>
            </a:r>
            <a:r>
              <a:rPr lang="hr-HR" sz="2000" dirty="0">
                <a:latin typeface="Cambria" panose="02040503050406030204" pitchFamily="18" charset="0"/>
              </a:rPr>
              <a:t> donosi očitovanje u roku od mjesec dana*</a:t>
            </a:r>
          </a:p>
          <a:p>
            <a:endParaRPr lang="hr-HR" sz="2000" dirty="0">
              <a:latin typeface="Cambria" panose="02040503050406030204" pitchFamily="18" charset="0"/>
            </a:endParaRPr>
          </a:p>
          <a:p>
            <a:r>
              <a:rPr lang="hr-HR" sz="2000" dirty="0">
                <a:latin typeface="Cambria" panose="02040503050406030204" pitchFamily="18" charset="0"/>
              </a:rPr>
              <a:t>Akreditacijski savjet razmatra očitovanje, ponovno donosi mišljenje i upućuje ga Agenciji.</a:t>
            </a:r>
          </a:p>
          <a:p>
            <a:pPr marL="0" indent="0">
              <a:buNone/>
            </a:pPr>
            <a:endParaRPr lang="hr-HR" dirty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8" y="327819"/>
            <a:ext cx="7352860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Žalba visokog učilišta</a:t>
            </a:r>
          </a:p>
        </p:txBody>
      </p:sp>
    </p:spTree>
    <p:extLst>
      <p:ext uri="{BB962C8B-B14F-4D97-AF65-F5344CB8AC3E}">
        <p14:creationId xmlns:p14="http://schemas.microsoft.com/office/powerpoint/2010/main" xmlns="" val="1211259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defTabSz="914400" eaLnBrk="0" hangingPunct="0">
              <a:buNone/>
            </a:pPr>
            <a:r>
              <a:rPr lang="hr-HR" sz="2400" kern="0" dirty="0">
                <a:solidFill>
                  <a:srgbClr val="C00000"/>
                </a:solidFill>
                <a:latin typeface="Cambria" pitchFamily="18" charset="0"/>
              </a:rPr>
              <a:t>Akreditacijska preporuka Agencije</a:t>
            </a:r>
          </a:p>
          <a:p>
            <a:pPr lvl="0" algn="ctr" defTabSz="914400" eaLnBrk="0" hangingPunct="0">
              <a:buNone/>
            </a:pPr>
            <a:endParaRPr lang="hr-HR" sz="2400" kern="0" dirty="0">
              <a:latin typeface="Cambria" pitchFamily="18" charset="0"/>
            </a:endParaRPr>
          </a:p>
          <a:p>
            <a:pPr lvl="0" algn="ctr" defTabSz="914400" eaLnBrk="0" hangingPunct="0">
              <a:buNone/>
            </a:pPr>
            <a:endParaRPr lang="hr-HR" sz="2400" kern="0" dirty="0">
              <a:latin typeface="Cambria" pitchFamily="18" charset="0"/>
            </a:endParaRPr>
          </a:p>
          <a:p>
            <a:pPr lvl="0" algn="ctr" defTabSz="914400" eaLnBrk="0" hangingPunct="0">
              <a:buNone/>
            </a:pPr>
            <a:r>
              <a:rPr lang="hr-HR" sz="2400" kern="0" dirty="0">
                <a:latin typeface="Cambria" pitchFamily="18" charset="0"/>
              </a:rPr>
              <a:t>Ministar znanosti, obrazovanja i sporta</a:t>
            </a:r>
          </a:p>
          <a:p>
            <a:pPr lvl="0" algn="ctr" defTabSz="914400" eaLnBrk="0" hangingPunct="0">
              <a:buNone/>
            </a:pPr>
            <a:endParaRPr lang="hr-HR" sz="2400" kern="0" dirty="0">
              <a:latin typeface="Cambria" pitchFamily="18" charset="0"/>
            </a:endParaRPr>
          </a:p>
          <a:p>
            <a:pPr lvl="0" algn="ctr" defTabSz="914400" eaLnBrk="0" hangingPunct="0">
              <a:buNone/>
            </a:pPr>
            <a:endParaRPr lang="hr-HR" sz="2400" kern="0" dirty="0">
              <a:latin typeface="Cambria" pitchFamily="18" charset="0"/>
            </a:endParaRPr>
          </a:p>
          <a:p>
            <a:pPr lvl="0" algn="ctr" defTabSz="914400" eaLnBrk="0" hangingPunct="0">
              <a:buNone/>
            </a:pPr>
            <a:endParaRPr lang="hr-HR" sz="2400" kern="0" dirty="0">
              <a:latin typeface="Cambria" pitchFamily="18" charset="0"/>
            </a:endParaRPr>
          </a:p>
          <a:p>
            <a:pPr lvl="0" defTabSz="914400" eaLnBrk="0" hangingPunct="0">
              <a:buNone/>
            </a:pPr>
            <a:r>
              <a:rPr lang="hr-HR" sz="2400" kern="0" dirty="0">
                <a:latin typeface="Cambria" pitchFamily="18" charset="0"/>
              </a:rPr>
              <a:t>Dopusnica                </a:t>
            </a:r>
            <a:r>
              <a:rPr lang="hr-HR" sz="2400" kern="0" dirty="0" smtClean="0">
                <a:latin typeface="Cambria" pitchFamily="18" charset="0"/>
              </a:rPr>
              <a:t> Pismo </a:t>
            </a:r>
            <a:r>
              <a:rPr lang="hr-HR" sz="2400" kern="0" dirty="0">
                <a:latin typeface="Cambria" pitchFamily="18" charset="0"/>
              </a:rPr>
              <a:t>očekivanja               </a:t>
            </a:r>
            <a:r>
              <a:rPr lang="hr-HR" sz="2400" kern="0" dirty="0" smtClean="0">
                <a:latin typeface="Cambria" pitchFamily="18" charset="0"/>
              </a:rPr>
              <a:t>        Uskrata </a:t>
            </a:r>
            <a:endParaRPr lang="hr-HR" sz="2400" kern="0" dirty="0">
              <a:latin typeface="Cambria" pitchFamily="18" charset="0"/>
            </a:endParaRPr>
          </a:p>
          <a:p>
            <a:pPr lvl="0" defTabSz="914400" eaLnBrk="0" hangingPunct="0">
              <a:buNone/>
            </a:pPr>
            <a:r>
              <a:rPr lang="hr-HR" sz="2400" kern="0" dirty="0">
                <a:latin typeface="Cambria" pitchFamily="18" charset="0"/>
              </a:rPr>
              <a:t>                                    </a:t>
            </a:r>
            <a:r>
              <a:rPr lang="hr-HR" sz="2400" kern="0" dirty="0" smtClean="0">
                <a:latin typeface="Cambria" pitchFamily="18" charset="0"/>
              </a:rPr>
              <a:t>  s </a:t>
            </a:r>
            <a:r>
              <a:rPr lang="hr-HR" sz="2400" kern="0" dirty="0">
                <a:latin typeface="Cambria" pitchFamily="18" charset="0"/>
              </a:rPr>
              <a:t>rokom uklanjanja            </a:t>
            </a:r>
            <a:r>
              <a:rPr lang="hr-HR" sz="2400" kern="0" dirty="0" smtClean="0">
                <a:latin typeface="Cambria" pitchFamily="18" charset="0"/>
              </a:rPr>
              <a:t>       dopusnice</a:t>
            </a:r>
            <a:endParaRPr lang="hr-HR" sz="2400" kern="0" dirty="0">
              <a:latin typeface="Cambria" pitchFamily="18" charset="0"/>
            </a:endParaRPr>
          </a:p>
          <a:p>
            <a:pPr lvl="0" defTabSz="914400" eaLnBrk="0" hangingPunct="0">
              <a:buNone/>
            </a:pPr>
            <a:r>
              <a:rPr lang="hr-HR" sz="2400" kern="0" dirty="0">
                <a:latin typeface="Cambria" pitchFamily="18" charset="0"/>
              </a:rPr>
              <a:t>                                    </a:t>
            </a:r>
            <a:r>
              <a:rPr lang="hr-HR" sz="2400" kern="0" dirty="0" smtClean="0">
                <a:latin typeface="Cambria" pitchFamily="18" charset="0"/>
              </a:rPr>
              <a:t>      nedostataka </a:t>
            </a:r>
            <a:r>
              <a:rPr lang="hr-HR" sz="2400" kern="0" dirty="0">
                <a:latin typeface="Cambria" pitchFamily="18" charset="0"/>
              </a:rPr>
              <a:t>do </a:t>
            </a:r>
          </a:p>
          <a:p>
            <a:pPr lvl="0" defTabSz="914400" eaLnBrk="0" hangingPunct="0">
              <a:buNone/>
            </a:pPr>
            <a:r>
              <a:rPr lang="hr-HR" sz="2400" kern="0" dirty="0">
                <a:latin typeface="Cambria" pitchFamily="18" charset="0"/>
              </a:rPr>
              <a:t>                                    </a:t>
            </a:r>
            <a:r>
              <a:rPr lang="hr-HR" sz="2400" kern="0" dirty="0" smtClean="0">
                <a:latin typeface="Cambria" pitchFamily="18" charset="0"/>
              </a:rPr>
              <a:t>             </a:t>
            </a:r>
            <a:r>
              <a:rPr lang="hr-HR" sz="2400" u="sng" kern="0" dirty="0" smtClean="0">
                <a:latin typeface="Cambria" pitchFamily="18" charset="0"/>
              </a:rPr>
              <a:t>3 </a:t>
            </a:r>
            <a:r>
              <a:rPr lang="hr-HR" sz="2400" u="sng" kern="0" dirty="0">
                <a:latin typeface="Cambria" pitchFamily="18" charset="0"/>
              </a:rPr>
              <a:t>godine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710569"/>
            <a:ext cx="633413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1420" y="3410261"/>
            <a:ext cx="681517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0298" y="3410261"/>
            <a:ext cx="633413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6190" y="3410261"/>
            <a:ext cx="738187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3979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sz="2000" dirty="0">
                <a:latin typeface="Cambria" panose="02040503050406030204" pitchFamily="18" charset="0"/>
              </a:rPr>
              <a:t>Visoko učilište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1600" dirty="0">
                <a:latin typeface="Cambria" panose="02040503050406030204" pitchFamily="18" charset="0"/>
              </a:rPr>
              <a:t>Akreditacijski savjet na temelju izvješća razmatra u kojoj je mjeri visokom učilište primijenilo preporuke za poboljšanje i objavljuje izvješće o tome. AS može ponovo uputiti cijelo povjerenstvo ili neke članove povjerenstva u ponovni posjet visokom učilištu da se utvrdi u kojoj su mjeri otklonjeni nedostaci. Ako je visoko učilište dobilo pismo očekivanja, AS daje mišljenje o </a:t>
            </a:r>
          </a:p>
          <a:p>
            <a:pPr marL="0" indent="0">
              <a:buNone/>
            </a:pPr>
            <a:r>
              <a:rPr lang="hr-HR" sz="2000" dirty="0" smtClean="0">
                <a:latin typeface="Cambria" panose="02040503050406030204" pitchFamily="18" charset="0"/>
              </a:rPr>
              <a:t>                       </a:t>
            </a:r>
            <a:r>
              <a:rPr lang="hr-HR" sz="2000" b="1" dirty="0" smtClean="0">
                <a:latin typeface="Cambria" panose="02040503050406030204" pitchFamily="18" charset="0"/>
              </a:rPr>
              <a:t>izdavanju </a:t>
            </a:r>
            <a:r>
              <a:rPr lang="hr-HR" sz="2000" b="1" dirty="0">
                <a:latin typeface="Cambria" panose="02040503050406030204" pitchFamily="18" charset="0"/>
              </a:rPr>
              <a:t>dopusnice</a:t>
            </a:r>
          </a:p>
          <a:p>
            <a:pPr marL="0" indent="0">
              <a:buNone/>
            </a:pPr>
            <a:r>
              <a:rPr lang="hr-HR" sz="2400" b="1" dirty="0" smtClean="0"/>
              <a:t>               ili</a:t>
            </a:r>
          </a:p>
          <a:p>
            <a:pPr marL="0" indent="0">
              <a:buNone/>
            </a:pPr>
            <a:r>
              <a:rPr lang="hr-HR" sz="2000" dirty="0">
                <a:latin typeface="Cambria" panose="02040503050406030204" pitchFamily="18" charset="0"/>
              </a:rPr>
              <a:t>                      </a:t>
            </a:r>
            <a:r>
              <a:rPr lang="hr-HR" sz="2000" b="1" dirty="0">
                <a:latin typeface="Cambria" panose="02040503050406030204" pitchFamily="18" charset="0"/>
              </a:rPr>
              <a:t>uskrati dopusnice</a:t>
            </a:r>
            <a:r>
              <a:rPr lang="hr-HR" sz="2400" b="1" dirty="0"/>
              <a:t>.</a:t>
            </a:r>
          </a:p>
          <a:p>
            <a:pPr marL="0" indent="0">
              <a:buNone/>
            </a:pPr>
            <a:r>
              <a:rPr lang="hr-HR" sz="2400" dirty="0" smtClean="0"/>
              <a:t>  </a:t>
            </a: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8" y="327819"/>
            <a:ext cx="7002482" cy="563562"/>
          </a:xfrm>
        </p:spPr>
        <p:txBody>
          <a:bodyPr/>
          <a:lstStyle/>
          <a:p>
            <a:r>
              <a:rPr lang="hr-HR" dirty="0">
                <a:latin typeface="Cambria" panose="02040503050406030204" pitchFamily="18" charset="0"/>
              </a:rPr>
              <a:t>Naknadno praćenje (</a:t>
            </a:r>
            <a:r>
              <a:rPr lang="hr-HR" dirty="0" err="1">
                <a:latin typeface="Cambria" panose="02040503050406030204" pitchFamily="18" charset="0"/>
              </a:rPr>
              <a:t>Follow</a:t>
            </a:r>
            <a:r>
              <a:rPr lang="hr-HR" dirty="0">
                <a:latin typeface="Cambria" panose="02040503050406030204" pitchFamily="18" charset="0"/>
              </a:rPr>
              <a:t>-</a:t>
            </a:r>
            <a:r>
              <a:rPr lang="hr-HR" dirty="0" err="1">
                <a:latin typeface="Cambria" panose="02040503050406030204" pitchFamily="18" charset="0"/>
              </a:rPr>
              <a:t>up</a:t>
            </a:r>
            <a:r>
              <a:rPr lang="hr-HR" dirty="0">
                <a:latin typeface="Cambria" panose="02040503050406030204" pitchFamily="18" charset="0"/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97362" y="1798148"/>
            <a:ext cx="5492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49055" y="2398301"/>
            <a:ext cx="2033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solidFill>
                  <a:srgbClr val="000000"/>
                </a:solidFill>
                <a:latin typeface="Cambria" panose="02040503050406030204" pitchFamily="18" charset="0"/>
              </a:rPr>
              <a:t>          Agencija</a:t>
            </a:r>
            <a:endParaRPr lang="hr-HR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929" y="4569729"/>
            <a:ext cx="530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928" y="5309490"/>
            <a:ext cx="530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5824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17. </a:t>
            </a: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–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21. </a:t>
            </a: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ožujka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2014.</a:t>
            </a:r>
            <a:endParaRPr lang="hr-HR" dirty="0">
              <a:solidFill>
                <a:srgbClr val="CD1D19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hr-HR" dirty="0">
              <a:solidFill>
                <a:srgbClr val="CD1D19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07. </a:t>
            </a: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–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11. </a:t>
            </a: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travnja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2014.</a:t>
            </a:r>
            <a:endParaRPr lang="hr-HR" dirty="0">
              <a:solidFill>
                <a:srgbClr val="CD1D19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hr-HR" dirty="0">
              <a:solidFill>
                <a:srgbClr val="CD1D19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19. </a:t>
            </a: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–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23. </a:t>
            </a: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svibnja </a:t>
            </a:r>
            <a:r>
              <a:rPr lang="hr-HR" dirty="0" smtClean="0">
                <a:solidFill>
                  <a:srgbClr val="CD1D19"/>
                </a:solidFill>
                <a:latin typeface="Cambria" panose="02040503050406030204" pitchFamily="18" charset="0"/>
              </a:rPr>
              <a:t>2014.</a:t>
            </a:r>
            <a:endParaRPr lang="hr-HR" dirty="0">
              <a:solidFill>
                <a:srgbClr val="CD1D19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hr-HR" dirty="0">
              <a:solidFill>
                <a:srgbClr val="CD1D19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CD1D19"/>
                </a:solidFill>
                <a:latin typeface="Cambria" panose="02040503050406030204" pitchFamily="18" charset="0"/>
              </a:rPr>
              <a:t>JAVNI POZIV – </a:t>
            </a:r>
            <a:r>
              <a:rPr lang="hr-HR">
                <a:solidFill>
                  <a:srgbClr val="CD1D19"/>
                </a:solidFill>
                <a:latin typeface="Cambria" panose="02040503050406030204" pitchFamily="18" charset="0"/>
              </a:rPr>
              <a:t>listopad </a:t>
            </a:r>
            <a:r>
              <a:rPr lang="hr-HR" smtClean="0">
                <a:solidFill>
                  <a:srgbClr val="CD1D19"/>
                </a:solidFill>
                <a:latin typeface="Cambria" panose="02040503050406030204" pitchFamily="18" charset="0"/>
              </a:rPr>
              <a:t>2013.</a:t>
            </a:r>
            <a:endParaRPr lang="hr-HR" dirty="0">
              <a:solidFill>
                <a:srgbClr val="CD1D19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hr-HR" dirty="0">
              <a:solidFill>
                <a:srgbClr val="CD1D19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481047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Datum posjeta visokim učilištima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717207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C00000"/>
                </a:solidFill>
                <a:latin typeface="Cambria" panose="02040503050406030204" pitchFamily="18" charset="0"/>
              </a:rPr>
              <a:t>1. veljače </a:t>
            </a:r>
            <a:r>
              <a:rPr lang="hr-HR" dirty="0" smtClean="0">
                <a:solidFill>
                  <a:srgbClr val="C00000"/>
                </a:solidFill>
                <a:latin typeface="Cambria" panose="02040503050406030204" pitchFamily="18" charset="0"/>
              </a:rPr>
              <a:t>2014.- </a:t>
            </a:r>
            <a:r>
              <a:rPr lang="hr-HR" dirty="0">
                <a:latin typeface="Cambria" panose="02040503050406030204" pitchFamily="18" charset="0"/>
              </a:rPr>
              <a:t>dostaviti </a:t>
            </a:r>
            <a:r>
              <a:rPr lang="hr-HR" dirty="0" err="1">
                <a:latin typeface="Cambria" panose="02040503050406030204" pitchFamily="18" charset="0"/>
              </a:rPr>
              <a:t>samoanalizu</a:t>
            </a:r>
            <a:r>
              <a:rPr lang="hr-HR" dirty="0">
                <a:latin typeface="Cambria" panose="02040503050406030204" pitchFamily="18" charset="0"/>
              </a:rPr>
              <a:t> (i prijevod na engleski + CD)</a:t>
            </a:r>
          </a:p>
          <a:p>
            <a:r>
              <a:rPr lang="hr-HR" dirty="0">
                <a:solidFill>
                  <a:srgbClr val="C00000"/>
                </a:solidFill>
                <a:latin typeface="Cambria" panose="02040503050406030204" pitchFamily="18" charset="0"/>
              </a:rPr>
              <a:t>1. veljače </a:t>
            </a:r>
            <a:r>
              <a:rPr lang="hr-HR" dirty="0" smtClean="0">
                <a:solidFill>
                  <a:srgbClr val="C00000"/>
                </a:solidFill>
                <a:latin typeface="Cambria" panose="02040503050406030204" pitchFamily="18" charset="0"/>
              </a:rPr>
              <a:t>2014. </a:t>
            </a:r>
            <a:r>
              <a:rPr lang="hr-HR" dirty="0">
                <a:latin typeface="Cambria" panose="02040503050406030204" pitchFamily="18" charset="0"/>
              </a:rPr>
              <a:t>- ažurirati podatke u MOZVAG-u </a:t>
            </a:r>
          </a:p>
          <a:p>
            <a:r>
              <a:rPr lang="hr-HR" dirty="0">
                <a:latin typeface="Cambria" panose="02040503050406030204" pitchFamily="18" charset="0"/>
              </a:rPr>
              <a:t>Sastaviti tim za pisanje </a:t>
            </a:r>
            <a:r>
              <a:rPr lang="hr-HR" dirty="0" err="1">
                <a:latin typeface="Cambria" panose="02040503050406030204" pitchFamily="18" charset="0"/>
              </a:rPr>
              <a:t>samoanalize</a:t>
            </a:r>
            <a:endParaRPr lang="hr-HR" dirty="0">
              <a:latin typeface="Cambria" panose="02040503050406030204" pitchFamily="18" charset="0"/>
            </a:endParaRPr>
          </a:p>
          <a:p>
            <a:r>
              <a:rPr lang="hr-HR" dirty="0">
                <a:latin typeface="Cambria" panose="02040503050406030204" pitchFamily="18" charset="0"/>
              </a:rPr>
              <a:t>Na oglasnu ploču i web stranicu visokog učilišta staviti obavijest o </a:t>
            </a:r>
            <a:r>
              <a:rPr lang="hr-HR" dirty="0" err="1">
                <a:latin typeface="Cambria" panose="02040503050406030204" pitchFamily="18" charset="0"/>
              </a:rPr>
              <a:t>reakreditaciji</a:t>
            </a:r>
            <a:r>
              <a:rPr lang="hr-HR" dirty="0">
                <a:latin typeface="Cambria" panose="02040503050406030204" pitchFamily="18" charset="0"/>
              </a:rPr>
              <a:t> (povjerljiva komunikacija, sastanak sa studentima)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8" y="327819"/>
            <a:ext cx="6951208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Zadaće visokog učilišta</a:t>
            </a:r>
          </a:p>
        </p:txBody>
      </p:sp>
    </p:spTree>
    <p:extLst>
      <p:ext uri="{BB962C8B-B14F-4D97-AF65-F5344CB8AC3E}">
        <p14:creationId xmlns:p14="http://schemas.microsoft.com/office/powerpoint/2010/main" xmlns="" val="884869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z="2000" dirty="0">
                <a:latin typeface="Cambria" panose="02040503050406030204" pitchFamily="18" charset="0"/>
              </a:rPr>
              <a:t>Tim za pisanje samoanalize: više članova, student</a:t>
            </a:r>
          </a:p>
          <a:p>
            <a:r>
              <a:rPr lang="vi-VN" sz="2000" dirty="0">
                <a:latin typeface="Cambria" panose="02040503050406030204" pitchFamily="18" charset="0"/>
              </a:rPr>
              <a:t>Kod pisanja samoanalize preporuka podijeliti odgovornosti za određena poglavlja</a:t>
            </a:r>
          </a:p>
          <a:p>
            <a:r>
              <a:rPr lang="vi-VN" sz="2000" dirty="0">
                <a:latin typeface="Cambria" panose="02040503050406030204" pitchFamily="18" charset="0"/>
              </a:rPr>
              <a:t>Proučiti Kriterije za reakreditaciju , na temelju toga će članovi stručnog </a:t>
            </a:r>
            <a:r>
              <a:rPr lang="vi-VN" sz="2000" dirty="0" smtClean="0">
                <a:latin typeface="Cambria" panose="02040503050406030204" pitchFamily="18" charset="0"/>
              </a:rPr>
              <a:t>povjerenstva</a:t>
            </a:r>
            <a:r>
              <a:rPr lang="hr-HR" sz="2000" dirty="0" smtClean="0">
                <a:latin typeface="Cambria" panose="02040503050406030204" pitchFamily="18" charset="0"/>
              </a:rPr>
              <a:t>ti i</a:t>
            </a:r>
            <a:r>
              <a:rPr lang="vi-VN" sz="2000" dirty="0" smtClean="0">
                <a:latin typeface="Cambria" panose="02040503050406030204" pitchFamily="18" charset="0"/>
              </a:rPr>
              <a:t> da</a:t>
            </a:r>
            <a:r>
              <a:rPr lang="hr-HR" sz="2000" dirty="0" smtClean="0">
                <a:latin typeface="Cambria" panose="02040503050406030204" pitchFamily="18" charset="0"/>
              </a:rPr>
              <a:t>vati</a:t>
            </a:r>
            <a:r>
              <a:rPr lang="vi-VN" sz="2000" dirty="0" smtClean="0">
                <a:latin typeface="Cambria" panose="02040503050406030204" pitchFamily="18" charset="0"/>
              </a:rPr>
              <a:t> </a:t>
            </a:r>
            <a:r>
              <a:rPr lang="vi-VN" sz="2000" dirty="0">
                <a:latin typeface="Cambria" panose="02040503050406030204" pitchFamily="18" charset="0"/>
              </a:rPr>
              <a:t>ocjenu kvalitete</a:t>
            </a:r>
          </a:p>
          <a:p>
            <a:r>
              <a:rPr lang="vi-VN" sz="2000" dirty="0">
                <a:latin typeface="Cambria" panose="02040503050406030204" pitchFamily="18" charset="0"/>
              </a:rPr>
              <a:t>Da li postoje dokazi za tvrdnje iz samoanalize? Članovi povjerenstva tijekom posjeta traže dokaze ili se navodi moraju potkrijepiti kroz razgovore sa više grupa dionika – pripremiti kopije pravilnika, sporazuma, odluka</a:t>
            </a:r>
          </a:p>
          <a:p>
            <a:r>
              <a:rPr lang="vi-VN" sz="2000" dirty="0">
                <a:latin typeface="Cambria" panose="02040503050406030204" pitchFamily="18" charset="0"/>
              </a:rPr>
              <a:t>Proučiti minimalne uvjete koje institucija mora zadovoljiti</a:t>
            </a:r>
          </a:p>
          <a:p>
            <a:r>
              <a:rPr lang="vi-VN" sz="2000" dirty="0">
                <a:latin typeface="Cambria" panose="02040503050406030204" pitchFamily="18" charset="0"/>
              </a:rPr>
              <a:t>Razmisliti o primjerima dobre prakse koje institucija ima i po kojima je specifična – i pripremiti dokaze o tome (i navesti u samoanalizi)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53510" y="353456"/>
            <a:ext cx="4584700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Savjeti</a:t>
            </a:r>
          </a:p>
        </p:txBody>
      </p:sp>
    </p:spTree>
    <p:extLst>
      <p:ext uri="{BB962C8B-B14F-4D97-AF65-F5344CB8AC3E}">
        <p14:creationId xmlns:p14="http://schemas.microsoft.com/office/powerpoint/2010/main" xmlns="" val="3442067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latin typeface="Cambria" panose="02040503050406030204" pitchFamily="18" charset="0"/>
              </a:rPr>
              <a:t>1- 3 dana</a:t>
            </a:r>
          </a:p>
          <a:p>
            <a:r>
              <a:rPr lang="hr-HR" sz="1800" dirty="0">
                <a:latin typeface="Cambria" panose="02040503050406030204" pitchFamily="18" charset="0"/>
              </a:rPr>
              <a:t> </a:t>
            </a:r>
            <a:r>
              <a:rPr lang="hr-HR" sz="1800" dirty="0" smtClean="0">
                <a:latin typeface="Cambria" panose="02040503050406030204" pitchFamily="18" charset="0"/>
              </a:rPr>
              <a:t>PROTOKOL </a:t>
            </a:r>
            <a:r>
              <a:rPr lang="hr-HR" sz="1800" dirty="0">
                <a:latin typeface="Cambria" panose="02040503050406030204" pitchFamily="18" charset="0"/>
              </a:rPr>
              <a:t>– šalje se na visoko učilište tjedan dana prije posjeta</a:t>
            </a:r>
          </a:p>
          <a:p>
            <a:r>
              <a:rPr lang="hr-HR" sz="1800" dirty="0">
                <a:latin typeface="Cambria" panose="02040503050406030204" pitchFamily="18" charset="0"/>
              </a:rPr>
              <a:t>Sastanak s upravom VU </a:t>
            </a:r>
          </a:p>
          <a:p>
            <a:r>
              <a:rPr lang="hr-HR" sz="1800" dirty="0">
                <a:latin typeface="Cambria" panose="02040503050406030204" pitchFamily="18" charset="0"/>
              </a:rPr>
              <a:t>Sastanak s radnom grupom koja je radila na </a:t>
            </a:r>
            <a:r>
              <a:rPr lang="hr-HR" sz="1800" dirty="0" err="1">
                <a:latin typeface="Cambria" panose="02040503050406030204" pitchFamily="18" charset="0"/>
              </a:rPr>
              <a:t>Samoanalizi</a:t>
            </a:r>
            <a:r>
              <a:rPr lang="hr-HR" sz="1800" dirty="0">
                <a:latin typeface="Cambria" panose="02040503050406030204" pitchFamily="18" charset="0"/>
              </a:rPr>
              <a:t> i Povjerenstvom za upravljanje kvalitetom </a:t>
            </a:r>
          </a:p>
          <a:p>
            <a:r>
              <a:rPr lang="hr-HR" sz="1800" dirty="0">
                <a:latin typeface="Cambria" panose="02040503050406030204" pitchFamily="18" charset="0"/>
              </a:rPr>
              <a:t>Sastanak s  nastavnicima, voditeljima odjela, katedri i sl.</a:t>
            </a:r>
          </a:p>
          <a:p>
            <a:r>
              <a:rPr lang="hr-HR" sz="1800" dirty="0">
                <a:latin typeface="Cambria" panose="02040503050406030204" pitchFamily="18" charset="0"/>
              </a:rPr>
              <a:t>Sastanak s asistentima i znanstvenim novacima</a:t>
            </a:r>
          </a:p>
          <a:p>
            <a:r>
              <a:rPr lang="hr-HR" sz="1800" dirty="0">
                <a:latin typeface="Cambria" panose="02040503050406030204" pitchFamily="18" charset="0"/>
              </a:rPr>
              <a:t>Sastanak sa studentima i na nastavi</a:t>
            </a:r>
          </a:p>
          <a:p>
            <a:r>
              <a:rPr lang="hr-HR" sz="1800" dirty="0">
                <a:latin typeface="Cambria" panose="02040503050406030204" pitchFamily="18" charset="0"/>
              </a:rPr>
              <a:t>Sastanak s prodekanom za nastavu, voditeljima studija (preddiplomski, diplomski, stručni i poslijediplomski)</a:t>
            </a:r>
          </a:p>
          <a:p>
            <a:r>
              <a:rPr lang="hr-HR" sz="1800" dirty="0">
                <a:latin typeface="Cambria" panose="02040503050406030204" pitchFamily="18" charset="0"/>
              </a:rPr>
              <a:t>Sastanak s prodekanom za znanstvenoistraživački rad te voditeljima znanstvenih projekata</a:t>
            </a:r>
          </a:p>
          <a:p>
            <a:r>
              <a:rPr lang="hr-HR" sz="1800" dirty="0">
                <a:latin typeface="Cambria" panose="02040503050406030204" pitchFamily="18" charset="0"/>
              </a:rPr>
              <a:t>Obilazak VU – prisustvovanje nastavi, obilazak dislociranih lokacija, radilišta, predavaonica, knjižnica, studentska referada, informatičke učionice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8" y="327819"/>
            <a:ext cx="7609234" cy="563562"/>
          </a:xfrm>
        </p:spPr>
        <p:txBody>
          <a:bodyPr/>
          <a:lstStyle/>
          <a:p>
            <a:r>
              <a:rPr lang="pl-PL" dirty="0">
                <a:latin typeface="Cambria" panose="02040503050406030204" pitchFamily="18" charset="0"/>
              </a:rPr>
              <a:t>Posjeti VU od ožujka do svibnja </a:t>
            </a:r>
            <a:r>
              <a:rPr lang="pl-PL" dirty="0" smtClean="0">
                <a:latin typeface="Cambria" panose="02040503050406030204" pitchFamily="18" charset="0"/>
              </a:rPr>
              <a:t>2014.</a:t>
            </a:r>
            <a:endParaRPr lang="hr-H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979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latin typeface="Cambria" panose="02040503050406030204" pitchFamily="18" charset="0"/>
              </a:rPr>
              <a:t>Tijekom pisanja </a:t>
            </a:r>
            <a:r>
              <a:rPr lang="hr-HR" dirty="0" err="1">
                <a:latin typeface="Cambria" panose="02040503050406030204" pitchFamily="18" charset="0"/>
              </a:rPr>
              <a:t>samoanalize</a:t>
            </a:r>
            <a:r>
              <a:rPr lang="hr-HR" dirty="0">
                <a:latin typeface="Cambria" panose="02040503050406030204" pitchFamily="18" charset="0"/>
              </a:rPr>
              <a:t> pitanja će se moći postavljati isključivo na AZVO forum o kvaliteti </a:t>
            </a:r>
          </a:p>
          <a:p>
            <a:pPr marL="0" indent="0" algn="ctr">
              <a:buNone/>
            </a:pPr>
            <a:r>
              <a:rPr lang="hr-HR" dirty="0" smtClean="0">
                <a:latin typeface="Cambria" panose="02040503050406030204" pitchFamily="18" charset="0"/>
                <a:hlinkClick r:id="rId2"/>
              </a:rPr>
              <a:t>www.forum.azvo.hr</a:t>
            </a:r>
            <a:endParaRPr lang="hr-HR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hr-HR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hr-HR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hr-HR" dirty="0">
                <a:latin typeface="Cambria" panose="02040503050406030204" pitchFamily="18" charset="0"/>
              </a:rPr>
              <a:t>REGISTRACIJA !!</a:t>
            </a:r>
          </a:p>
          <a:p>
            <a:pPr marL="0" indent="0">
              <a:buNone/>
            </a:pPr>
            <a:endParaRPr lang="hr-HR" dirty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216127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Forum o kvaliteti</a:t>
            </a:r>
          </a:p>
        </p:txBody>
      </p:sp>
    </p:spTree>
    <p:extLst>
      <p:ext uri="{BB962C8B-B14F-4D97-AF65-F5344CB8AC3E}">
        <p14:creationId xmlns:p14="http://schemas.microsoft.com/office/powerpoint/2010/main" xmlns="" val="41848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b="3730"/>
          <a:stretch/>
        </p:blipFill>
        <p:spPr>
          <a:xfrm>
            <a:off x="-68366" y="153823"/>
            <a:ext cx="9297824" cy="593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056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173" y="1095642"/>
            <a:ext cx="3519064" cy="494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11453" y="3244334"/>
            <a:ext cx="257314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rgbClr val="000000"/>
                </a:solidFill>
              </a:rPr>
              <a:t>Hvala na </a:t>
            </a:r>
            <a:r>
              <a:rPr lang="hr-HR" dirty="0" smtClean="0">
                <a:solidFill>
                  <a:srgbClr val="000000"/>
                </a:solidFill>
              </a:rPr>
              <a:t>pažnji!</a:t>
            </a:r>
          </a:p>
          <a:p>
            <a:endParaRPr lang="hr-HR" dirty="0">
              <a:solidFill>
                <a:srgbClr val="000000"/>
              </a:solidFill>
            </a:endParaRPr>
          </a:p>
          <a:p>
            <a:r>
              <a:rPr lang="hr-HR" dirty="0" err="1">
                <a:solidFill>
                  <a:srgbClr val="000000"/>
                </a:solidFill>
                <a:hlinkClick r:id="rId3"/>
              </a:rPr>
              <a:t>v</a:t>
            </a:r>
            <a:r>
              <a:rPr lang="hr-HR" dirty="0" err="1" smtClean="0">
                <a:solidFill>
                  <a:srgbClr val="000000"/>
                </a:solidFill>
                <a:hlinkClick r:id="rId3"/>
              </a:rPr>
              <a:t>iktorija.jurisa</a:t>
            </a:r>
            <a:r>
              <a:rPr lang="hr-HR" dirty="0" smtClean="0">
                <a:solidFill>
                  <a:srgbClr val="000000"/>
                </a:solidFill>
                <a:hlinkClick r:id="rId3"/>
              </a:rPr>
              <a:t>@</a:t>
            </a:r>
            <a:r>
              <a:rPr lang="hr-HR" dirty="0" err="1" smtClean="0">
                <a:solidFill>
                  <a:srgbClr val="000000"/>
                </a:solidFill>
                <a:hlinkClick r:id="rId3"/>
              </a:rPr>
              <a:t>azvo.hr</a:t>
            </a:r>
            <a:endParaRPr lang="hr-HR" dirty="0" smtClean="0">
              <a:solidFill>
                <a:srgbClr val="000000"/>
              </a:solidFill>
            </a:endParaRPr>
          </a:p>
          <a:p>
            <a:r>
              <a:rPr lang="hr-HR" dirty="0" smtClean="0">
                <a:solidFill>
                  <a:srgbClr val="000000"/>
                </a:solidFill>
              </a:rPr>
              <a:t> </a:t>
            </a:r>
            <a:endParaRPr lang="hr-H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22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z="1800" dirty="0">
                <a:latin typeface="Cambria" panose="02040503050406030204" pitchFamily="18" charset="0"/>
              </a:rPr>
              <a:t>Pravilnik o sadržaju dopusnice te uvjetima za izdavanje dopusnice za obavljanje djelatnosti visokog obrazovanja, izvođenje studijskog programa i reakreditaciju visokih učilišta;</a:t>
            </a:r>
          </a:p>
          <a:p>
            <a:pPr marL="0" indent="0">
              <a:buNone/>
            </a:pPr>
            <a:endParaRPr lang="vi-VN" sz="1800" dirty="0">
              <a:latin typeface="Cambria" panose="02040503050406030204" pitchFamily="18" charset="0"/>
            </a:endParaRPr>
          </a:p>
          <a:p>
            <a:r>
              <a:rPr lang="vi-VN" sz="1800" dirty="0">
                <a:latin typeface="Cambria" panose="02040503050406030204" pitchFamily="18" charset="0"/>
              </a:rPr>
              <a:t>Pravilnik o uvjetima za izdavanje dopusnice za obavljanje znanstvene   djelatnosti, uvjetima za reakreditaciju znanstvenih organizacija i   sadržaju dopusnice („Narodne novine“, broj 83/2010);</a:t>
            </a:r>
          </a:p>
          <a:p>
            <a:pPr marL="0" indent="0">
              <a:buNone/>
            </a:pPr>
            <a:endParaRPr lang="vi-VN" sz="1800" dirty="0">
              <a:latin typeface="Cambria" panose="02040503050406030204" pitchFamily="18" charset="0"/>
            </a:endParaRPr>
          </a:p>
          <a:p>
            <a:r>
              <a:rPr lang="vi-VN" sz="1800" dirty="0">
                <a:latin typeface="Cambria" panose="02040503050406030204" pitchFamily="18" charset="0"/>
              </a:rPr>
              <a:t>Upute za izradu samoanalize visokog učilišta ;</a:t>
            </a:r>
          </a:p>
          <a:p>
            <a:endParaRPr lang="vi-VN" sz="1800" dirty="0">
              <a:latin typeface="Cambria" panose="02040503050406030204" pitchFamily="18" charset="0"/>
            </a:endParaRPr>
          </a:p>
          <a:p>
            <a:r>
              <a:rPr lang="vi-VN" sz="1800" dirty="0">
                <a:latin typeface="Cambria" panose="02040503050406030204" pitchFamily="18" charset="0"/>
              </a:rPr>
              <a:t>Kriteriji kvalitete za reakreditaciju visokih učilišta</a:t>
            </a:r>
            <a:r>
              <a:rPr lang="vi-VN" sz="1800" dirty="0" smtClean="0">
                <a:latin typeface="Cambria" panose="02040503050406030204" pitchFamily="18" charset="0"/>
              </a:rPr>
              <a:t>.            </a:t>
            </a:r>
            <a:endParaRPr lang="vi-VN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vi-VN" sz="1800" dirty="0">
                <a:latin typeface="Cambria" panose="02040503050406030204" pitchFamily="18" charset="0"/>
              </a:rPr>
              <a:t>		  </a:t>
            </a:r>
            <a:endParaRPr lang="hr-HR" sz="18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hr-HR" sz="1800" i="1" dirty="0">
                <a:latin typeface="Cambria" panose="02040503050406030204" pitchFamily="18" charset="0"/>
              </a:rPr>
              <a:t>	</a:t>
            </a:r>
            <a:r>
              <a:rPr lang="hr-HR" sz="1800" i="1" dirty="0" smtClean="0">
                <a:latin typeface="Cambria" panose="02040503050406030204" pitchFamily="18" charset="0"/>
              </a:rPr>
              <a:t>			</a:t>
            </a:r>
            <a:r>
              <a:rPr lang="vi-VN" sz="1800" i="1" dirty="0" smtClean="0">
                <a:latin typeface="Cambria" panose="02040503050406030204" pitchFamily="18" charset="0"/>
              </a:rPr>
              <a:t>DOKUMENTI   </a:t>
            </a:r>
            <a:r>
              <a:rPr lang="vi-VN" sz="1800" i="1" dirty="0" smtClean="0">
                <a:latin typeface="Cambria" panose="02040503050406030204" pitchFamily="18" charset="0"/>
                <a:hlinkClick r:id="rId2"/>
              </a:rPr>
              <a:t>www.azvo.hr</a:t>
            </a:r>
            <a:endParaRPr lang="hr-HR" sz="1800" i="1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vi-VN" sz="1800" i="1" dirty="0"/>
          </a:p>
          <a:p>
            <a:pPr>
              <a:buNone/>
            </a:pPr>
            <a:endParaRPr lang="hr-HR" sz="2000" b="1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733105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AZVO dokumenti</a:t>
            </a:r>
            <a:br>
              <a:rPr lang="hr-HR" dirty="0">
                <a:latin typeface="Cambria" panose="02040503050406030204" pitchFamily="18" charset="0"/>
              </a:rPr>
            </a:br>
            <a:endParaRPr lang="hr-H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65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>
                <a:latin typeface="Cambria" panose="02040503050406030204" pitchFamily="18" charset="0"/>
              </a:rPr>
              <a:t>Prema čl. 22. Zakona o osiguravanju kvalitete u znanosti i visokom obrazovanju sve sastavnice sveučilišta moraju biti upisane u </a:t>
            </a:r>
            <a:r>
              <a:rPr lang="hr-HR" sz="2000" u="sng" dirty="0">
                <a:latin typeface="Cambria" panose="02040503050406030204" pitchFamily="18" charset="0"/>
              </a:rPr>
              <a:t>Upisnik znanstvenih organizacija pri MZOS-u</a:t>
            </a:r>
            <a:r>
              <a:rPr lang="hr-HR" sz="2000" dirty="0">
                <a:latin typeface="Cambria" panose="02040503050406030204" pitchFamily="18" charset="0"/>
              </a:rPr>
              <a:t>, u svakom znanstvenom polju u kojem izvode sveučilišne studijske programe</a:t>
            </a:r>
          </a:p>
          <a:p>
            <a:endParaRPr lang="hr-HR" sz="2000" dirty="0">
              <a:latin typeface="Cambria" panose="02040503050406030204" pitchFamily="18" charset="0"/>
            </a:endParaRPr>
          </a:p>
          <a:p>
            <a:r>
              <a:rPr lang="hr-HR" sz="2000" dirty="0">
                <a:latin typeface="Cambria" panose="02040503050406030204" pitchFamily="18" charset="0"/>
              </a:rPr>
              <a:t>Sastavnice sveučilišta i druge visoke škole ili veleučilišta koje su upisane u Upisnik znanstvenih organizacija prolaze i </a:t>
            </a:r>
            <a:r>
              <a:rPr lang="hr-HR" sz="2000" u="sng" dirty="0" err="1">
                <a:latin typeface="Cambria" panose="02040503050406030204" pitchFamily="18" charset="0"/>
              </a:rPr>
              <a:t>reakreditaciju</a:t>
            </a:r>
            <a:r>
              <a:rPr lang="hr-HR" sz="2000" u="sng" dirty="0">
                <a:latin typeface="Cambria" panose="02040503050406030204" pitchFamily="18" charset="0"/>
              </a:rPr>
              <a:t> znanstvene djelatnosti</a:t>
            </a:r>
          </a:p>
          <a:p>
            <a:endParaRPr lang="hr-HR" sz="2000" dirty="0">
              <a:latin typeface="Cambria" panose="02040503050406030204" pitchFamily="18" charset="0"/>
            </a:endParaRPr>
          </a:p>
          <a:p>
            <a:r>
              <a:rPr lang="hr-HR" sz="2000" dirty="0">
                <a:latin typeface="Cambria" panose="02040503050406030204" pitchFamily="18" charset="0"/>
              </a:rPr>
              <a:t>Postupci vrednovanja djelatnosti visokog obrazovanja i znanstvene djelatnosti objedinjuju se u ovom postupku </a:t>
            </a:r>
            <a:r>
              <a:rPr lang="hr-HR" sz="2000" dirty="0" err="1">
                <a:latin typeface="Cambria" panose="02040503050406030204" pitchFamily="18" charset="0"/>
              </a:rPr>
              <a:t>reakreditacije</a:t>
            </a:r>
            <a:r>
              <a:rPr lang="hr-HR" sz="2000" dirty="0">
                <a:latin typeface="Cambria" panose="02040503050406030204" pitchFamily="18" charset="0"/>
              </a:rPr>
              <a:t> visokih učilišta.</a:t>
            </a:r>
          </a:p>
          <a:p>
            <a:pPr marL="0" lvl="0" indent="0">
              <a:buNone/>
            </a:pPr>
            <a:endParaRPr lang="hr-HR" sz="20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483723" cy="563562"/>
          </a:xfrm>
        </p:spPr>
        <p:txBody>
          <a:bodyPr/>
          <a:lstStyle/>
          <a:p>
            <a:pPr algn="ctr"/>
            <a:r>
              <a:rPr lang="hr-HR" dirty="0" smtClean="0">
                <a:latin typeface="Cambria" panose="02040503050406030204" pitchFamily="18" charset="0"/>
              </a:rPr>
              <a:t>AZVO dokumenti</a:t>
            </a:r>
            <a:endParaRPr lang="hr-H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65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0" hangingPunct="0">
              <a:spcBef>
                <a:spcPct val="0"/>
              </a:spcBef>
              <a:buNone/>
            </a:pPr>
            <a:r>
              <a:rPr lang="hr-HR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JAVNI POZIV</a:t>
            </a:r>
          </a:p>
          <a:p>
            <a:pPr marL="0" indent="0" algn="ctr" eaLnBrk="0" hangingPunct="0">
              <a:spcBef>
                <a:spcPct val="0"/>
              </a:spcBef>
              <a:buNone/>
            </a:pPr>
            <a:endParaRPr lang="hr-HR" dirty="0">
              <a:solidFill>
                <a:schemeClr val="accent3">
                  <a:lumMod val="75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660509" cy="563562"/>
          </a:xfrm>
        </p:spPr>
        <p:txBody>
          <a:bodyPr/>
          <a:lstStyle/>
          <a:p>
            <a:r>
              <a:rPr lang="hr-HR" dirty="0" smtClean="0">
                <a:latin typeface="Cambria" panose="02040503050406030204" pitchFamily="18" charset="0"/>
              </a:rPr>
              <a:t>Imenovanje stručnog povjerenstva </a:t>
            </a:r>
            <a:endParaRPr lang="hr-HR" dirty="0">
              <a:latin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4258" y="1965533"/>
            <a:ext cx="5705742" cy="3501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038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dirty="0" smtClean="0"/>
              <a:t>                            </a:t>
            </a:r>
            <a:r>
              <a:rPr lang="pl-PL" sz="1800" dirty="0" smtClean="0">
                <a:latin typeface="Cambria" panose="02040503050406030204" pitchFamily="18" charset="0"/>
              </a:rPr>
              <a:t>5 </a:t>
            </a:r>
            <a:r>
              <a:rPr lang="pl-PL" sz="1800" dirty="0">
                <a:latin typeface="Cambria" panose="02040503050406030204" pitchFamily="18" charset="0"/>
              </a:rPr>
              <a:t>ČLANOVA (PREDSJEDNIK I 4 ČLANA)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557959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Imenovanje </a:t>
            </a:r>
            <a:r>
              <a:rPr lang="hr-HR" dirty="0" smtClean="0">
                <a:latin typeface="Cambria" panose="02040503050406030204" pitchFamily="18" charset="0"/>
              </a:rPr>
              <a:t>stručnog povjerenstva</a:t>
            </a:r>
            <a:endParaRPr lang="hr-HR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5788727"/>
              </p:ext>
            </p:extLst>
          </p:nvPr>
        </p:nvGraphicFramePr>
        <p:xfrm>
          <a:off x="623845" y="1623700"/>
          <a:ext cx="8221052" cy="542544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4078884"/>
                <a:gridCol w="4142168"/>
              </a:tblGrid>
              <a:tr h="33591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hr-HR" sz="2000" dirty="0" smtClean="0"/>
                        <a:t>SVEUČILIŠTA</a:t>
                      </a:r>
                      <a:endParaRPr lang="hr-HR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hr-HR" sz="2000" dirty="0" smtClean="0"/>
                        <a:t>VELEUČILIŠTA I VISOKE ŠKOLE</a:t>
                      </a:r>
                      <a:endParaRPr lang="hr-HR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2403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hr-HR" sz="1800" u="sng" dirty="0" smtClean="0"/>
                        <a:t>4</a:t>
                      </a:r>
                      <a:r>
                        <a:rPr lang="hr-HR" sz="1800" u="sng" baseline="0" dirty="0" smtClean="0"/>
                        <a:t> STRUČNJAKA IZ PODRUČJA VISOKOG OBRAZOVANJA </a:t>
                      </a:r>
                      <a:r>
                        <a:rPr lang="hr-HR" sz="1800" baseline="0" dirty="0" smtClean="0"/>
                        <a:t>– </a:t>
                      </a:r>
                      <a:r>
                        <a:rPr lang="hr-HR" sz="1800" u="sng" baseline="0" dirty="0" smtClean="0"/>
                        <a:t>SVEUČILIŠNA PROFESORA ILI ZNANSTVENIKA IZ INSTITUTA</a:t>
                      </a:r>
                      <a:endParaRPr lang="hr-HR" sz="1800" u="sng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hr-HR" u="sng" dirty="0" smtClean="0"/>
                        <a:t>4 STRUČNJAKA IZ PODRUČJA</a:t>
                      </a:r>
                      <a:r>
                        <a:rPr lang="hr-HR" u="sng" baseline="0" dirty="0" smtClean="0"/>
                        <a:t> VISOKOG OBRAZOVANJA</a:t>
                      </a:r>
                      <a:r>
                        <a:rPr lang="hr-HR" baseline="0" dirty="0" smtClean="0"/>
                        <a:t> – OD TOGA </a:t>
                      </a:r>
                      <a:r>
                        <a:rPr lang="hr-HR" u="sng" baseline="0" dirty="0" smtClean="0"/>
                        <a:t>NAJMANJE 2 PROFESORA S VELEUČILIŠTA ILI VISOKE ŠKOLE</a:t>
                      </a:r>
                    </a:p>
                    <a:p>
                      <a:pPr algn="ctr"/>
                      <a:endParaRPr lang="hr-HR" baseline="0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2403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NAJMANJE</a:t>
                      </a:r>
                      <a:r>
                        <a:rPr lang="hr-HR" baseline="0" dirty="0" smtClean="0"/>
                        <a:t> 2 S INOZEMNOG VISOKOG UČILIŠTA ILI IZ INOZEMNOG INSTITUTA</a:t>
                      </a:r>
                      <a:endParaRPr lang="hr-HR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NAJMANJE</a:t>
                      </a:r>
                      <a:r>
                        <a:rPr lang="hr-HR" baseline="0" dirty="0" smtClean="0"/>
                        <a:t> 2 S INOZEMNOG VISOKOG UČILIŠTA ILI IZ INOZEMNOG INSTITUTA</a:t>
                      </a:r>
                      <a:endParaRPr lang="hr-HR" dirty="0" smtClean="0"/>
                    </a:p>
                    <a:p>
                      <a:pPr algn="ctr"/>
                      <a:endParaRPr lang="hr-HR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00774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hr-HR" dirty="0" smtClean="0"/>
                        <a:t>UMJESTO</a:t>
                      </a:r>
                      <a:r>
                        <a:rPr lang="hr-HR" baseline="0" dirty="0" smtClean="0"/>
                        <a:t> JEDNOG OD NAVEDENIH STRUČNJAKA IZ PODRUČJA VISOKOG OBRAZOVANJA MOŽE BITI </a:t>
                      </a:r>
                      <a:r>
                        <a:rPr lang="hr-HR" u="sng" baseline="0" dirty="0" smtClean="0"/>
                        <a:t>1 STRUČNJAK IZ GOSPODARSTVA</a:t>
                      </a:r>
                      <a:endParaRPr lang="hr-HR" u="sng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hr-HR" dirty="0" smtClean="0"/>
                        <a:t>UMJESTO</a:t>
                      </a:r>
                      <a:r>
                        <a:rPr lang="hr-HR" baseline="0" dirty="0" smtClean="0"/>
                        <a:t> JEDNOG OD NAVEDENIH STRUČNJAKA IZ PODRUČJA VISOKOG OBRAZOVANJA MOŽE BITI </a:t>
                      </a:r>
                      <a:r>
                        <a:rPr lang="hr-HR" u="sng" baseline="0" dirty="0" smtClean="0"/>
                        <a:t>1 STRUČNJAK IZ GOSPODARSTVA</a:t>
                      </a:r>
                      <a:endParaRPr lang="hr-HR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54263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hr-HR" dirty="0" smtClean="0"/>
                        <a:t>1 STUDENT</a:t>
                      </a:r>
                      <a:endParaRPr lang="hr-H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1 STUDENT</a:t>
                      </a:r>
                    </a:p>
                    <a:p>
                      <a:pPr algn="ctr"/>
                      <a:endParaRPr lang="hr-HR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79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 smtClean="0">
              <a:latin typeface="+mj-lt"/>
            </a:endParaRPr>
          </a:p>
          <a:p>
            <a:pPr marL="0" indent="0" algn="ctr">
              <a:buNone/>
            </a:pPr>
            <a:endParaRPr lang="hr-HR" dirty="0">
              <a:latin typeface="+mj-lt"/>
            </a:endParaRPr>
          </a:p>
          <a:p>
            <a:pPr marL="0" indent="0" algn="ctr">
              <a:buNone/>
            </a:pPr>
            <a:r>
              <a:rPr lang="hr-HR" sz="2800" dirty="0" smtClean="0">
                <a:latin typeface="Cambria" panose="02040503050406030204" pitchFamily="18" charset="0"/>
              </a:rPr>
              <a:t>IZJAVA </a:t>
            </a:r>
            <a:r>
              <a:rPr lang="hr-HR" sz="2800" dirty="0">
                <a:latin typeface="Cambria" panose="02040503050406030204" pitchFamily="18" charset="0"/>
              </a:rPr>
              <a:t>O POVJERLJIVOSTI I NEPOSTOJANJU SUKOBA </a:t>
            </a:r>
            <a:r>
              <a:rPr lang="hr-HR" sz="2800" dirty="0" smtClean="0">
                <a:latin typeface="Cambria" panose="02040503050406030204" pitchFamily="18" charset="0"/>
              </a:rPr>
              <a:t>INTERESA</a:t>
            </a:r>
            <a:endParaRPr lang="hr-HR" sz="2800" dirty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8" y="327819"/>
            <a:ext cx="7267402" cy="563562"/>
          </a:xfrm>
        </p:spPr>
        <p:txBody>
          <a:bodyPr/>
          <a:lstStyle/>
          <a:p>
            <a:r>
              <a:rPr lang="hr-HR" dirty="0">
                <a:latin typeface="Cambria" panose="02040503050406030204" pitchFamily="18" charset="0"/>
              </a:rPr>
              <a:t>Imenovanje stručnog povjerenstva</a:t>
            </a:r>
          </a:p>
        </p:txBody>
      </p:sp>
    </p:spTree>
    <p:extLst>
      <p:ext uri="{BB962C8B-B14F-4D97-AF65-F5344CB8AC3E}">
        <p14:creationId xmlns:p14="http://schemas.microsoft.com/office/powerpoint/2010/main" xmlns="" val="7804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>
                <a:latin typeface="Cambria" panose="02040503050406030204" pitchFamily="18" charset="0"/>
              </a:rPr>
              <a:t>Visoko se učilište može očitovati o sastavu povjerenstva i dati eventualne primjedbe u roku od 7 dana od primanja Odluke (uloženi prigovori ne utječu na rok dostave </a:t>
            </a:r>
            <a:r>
              <a:rPr lang="hr-HR" sz="2800" dirty="0" err="1">
                <a:latin typeface="Cambria" panose="02040503050406030204" pitchFamily="18" charset="0"/>
              </a:rPr>
              <a:t>samoanalize</a:t>
            </a:r>
            <a:r>
              <a:rPr lang="hr-HR" sz="2800" dirty="0">
                <a:latin typeface="Cambria" panose="02040503050406030204" pitchFamily="18" charset="0"/>
              </a:rPr>
              <a:t> i drugih materijala)</a:t>
            </a:r>
          </a:p>
          <a:p>
            <a:endParaRPr lang="hr-HR" sz="2800" dirty="0">
              <a:latin typeface="Cambria" panose="02040503050406030204" pitchFamily="18" charset="0"/>
            </a:endParaRPr>
          </a:p>
          <a:p>
            <a:r>
              <a:rPr lang="hr-HR" sz="2800" dirty="0">
                <a:latin typeface="Cambria" panose="02040503050406030204" pitchFamily="18" charset="0"/>
              </a:rPr>
              <a:t>Ako Akreditacijski savjet ocijeni da su primjedbe opravdane, imenovat će u roku od 30 dana druge članove povjerenstva.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498139" cy="563562"/>
          </a:xfrm>
        </p:spPr>
        <p:txBody>
          <a:bodyPr/>
          <a:lstStyle/>
          <a:p>
            <a:r>
              <a:rPr lang="hr-HR" sz="2800" dirty="0">
                <a:latin typeface="Cambria" panose="02040503050406030204" pitchFamily="18" charset="0"/>
              </a:rPr>
              <a:t>Primjedbe na izbor stručnih povjerenstava</a:t>
            </a:r>
          </a:p>
        </p:txBody>
      </p:sp>
    </p:spTree>
    <p:extLst>
      <p:ext uri="{BB962C8B-B14F-4D97-AF65-F5344CB8AC3E}">
        <p14:creationId xmlns:p14="http://schemas.microsoft.com/office/powerpoint/2010/main" xmlns="" val="143701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7" y="327819"/>
            <a:ext cx="7378497" cy="563562"/>
          </a:xfrm>
        </p:spPr>
        <p:txBody>
          <a:bodyPr/>
          <a:lstStyle/>
          <a:p>
            <a:pPr algn="ctr"/>
            <a:r>
              <a:rPr lang="hr-HR" dirty="0" smtClean="0">
                <a:latin typeface="Cambria" panose="02040503050406030204" pitchFamily="18" charset="0"/>
              </a:rPr>
              <a:t>Izvješće</a:t>
            </a:r>
            <a:endParaRPr lang="hr-HR" dirty="0">
              <a:latin typeface="Cambria" panose="02040503050406030204" pitchFamily="18" charset="0"/>
            </a:endParaRPr>
          </a:p>
        </p:txBody>
      </p:sp>
      <p:sp>
        <p:nvSpPr>
          <p:cNvPr id="4" name="Curved Down Arrow 3"/>
          <p:cNvSpPr/>
          <p:nvPr/>
        </p:nvSpPr>
        <p:spPr>
          <a:xfrm flipH="1">
            <a:off x="1187624" y="2492896"/>
            <a:ext cx="1224136" cy="504056"/>
          </a:xfrm>
          <a:prstGeom prst="curvedDownArrow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" name="Curved Down Arrow 4"/>
          <p:cNvSpPr/>
          <p:nvPr/>
        </p:nvSpPr>
        <p:spPr>
          <a:xfrm flipV="1">
            <a:off x="1259632" y="3717032"/>
            <a:ext cx="1224136" cy="567680"/>
          </a:xfrm>
          <a:prstGeom prst="curvedDownArrow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64750" y="3140968"/>
            <a:ext cx="1590164" cy="576064"/>
          </a:xfrm>
          <a:prstGeom prst="roundRect">
            <a:avLst/>
          </a:prstGeom>
          <a:solidFill>
            <a:srgbClr val="333399">
              <a:lumMod val="40000"/>
              <a:lumOff val="60000"/>
            </a:srgbClr>
          </a:solidFill>
          <a:ln w="25400" cap="flat" cmpd="sng" algn="ctr">
            <a:solidFill>
              <a:srgbClr val="3333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AGENCIJA</a:t>
            </a:r>
          </a:p>
        </p:txBody>
      </p:sp>
      <p:sp>
        <p:nvSpPr>
          <p:cNvPr id="7" name="Down Arrow 6"/>
          <p:cNvSpPr/>
          <p:nvPr/>
        </p:nvSpPr>
        <p:spPr>
          <a:xfrm rot="19187160">
            <a:off x="3185319" y="3708521"/>
            <a:ext cx="576064" cy="1230268"/>
          </a:xfrm>
          <a:prstGeom prst="downArrow">
            <a:avLst/>
          </a:prstGeom>
          <a:solidFill>
            <a:srgbClr val="7030A0"/>
          </a:solidFill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Down Arrow 7"/>
          <p:cNvSpPr/>
          <p:nvPr/>
        </p:nvSpPr>
        <p:spPr>
          <a:xfrm rot="1699740">
            <a:off x="5572116" y="2405860"/>
            <a:ext cx="545672" cy="2546346"/>
          </a:xfrm>
          <a:prstGeom prst="downArrow">
            <a:avLst/>
          </a:prstGeom>
          <a:solidFill>
            <a:srgbClr val="7030A0"/>
          </a:solidFill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3108" y="1285860"/>
            <a:ext cx="2208308" cy="1061880"/>
          </a:xfrm>
          <a:prstGeom prst="rect">
            <a:avLst/>
          </a:prstGeom>
          <a:solidFill>
            <a:srgbClr val="333399">
              <a:lumMod val="40000"/>
              <a:lumOff val="60000"/>
            </a:srgbClr>
          </a:solidFill>
          <a:ln w="25400" cap="flat" cmpd="sng" algn="ctr">
            <a:solidFill>
              <a:srgbClr val="3333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IZVJEŠĆE STRUČNOG POVJERENSTVA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771800" y="2348880"/>
            <a:ext cx="576064" cy="672188"/>
          </a:xfrm>
          <a:prstGeom prst="downArrow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00694" y="1285860"/>
            <a:ext cx="2714644" cy="1000132"/>
          </a:xfrm>
          <a:prstGeom prst="rect">
            <a:avLst/>
          </a:prstGeom>
          <a:solidFill>
            <a:srgbClr val="333399">
              <a:lumMod val="40000"/>
              <a:lumOff val="60000"/>
            </a:srgbClr>
          </a:solidFill>
          <a:ln w="25400" cap="flat" cmpd="sng" algn="ctr">
            <a:solidFill>
              <a:srgbClr val="3333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IZVJEŠĆE O UDOVOLJAVANJU KVANTITATIVNIM KRITERIJIMA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86116" y="4929198"/>
            <a:ext cx="2714644" cy="1000132"/>
          </a:xfrm>
          <a:prstGeom prst="rect">
            <a:avLst/>
          </a:prstGeom>
          <a:solidFill>
            <a:srgbClr val="333399">
              <a:lumMod val="40000"/>
              <a:lumOff val="60000"/>
            </a:srgbClr>
          </a:solidFill>
          <a:ln w="25400" cap="flat" cmpd="sng" algn="ctr">
            <a:solidFill>
              <a:srgbClr val="3333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AKREDITACIJSKI SAVJET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85720" y="3000372"/>
            <a:ext cx="1285884" cy="642942"/>
          </a:xfrm>
          <a:prstGeom prst="roundRect">
            <a:avLst/>
          </a:prstGeom>
          <a:solidFill>
            <a:srgbClr val="333399">
              <a:lumMod val="40000"/>
              <a:lumOff val="60000"/>
            </a:srgbClr>
          </a:solidFill>
          <a:ln w="25400" cap="flat" cmpd="sng" algn="ctr">
            <a:solidFill>
              <a:srgbClr val="3333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VISOKO UČILIŠTE</a:t>
            </a:r>
          </a:p>
        </p:txBody>
      </p:sp>
    </p:spTree>
    <p:extLst>
      <p:ext uri="{BB962C8B-B14F-4D97-AF65-F5344CB8AC3E}">
        <p14:creationId xmlns:p14="http://schemas.microsoft.com/office/powerpoint/2010/main" xmlns="" val="80442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8485" y="1181438"/>
            <a:ext cx="8779859" cy="4851893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19327" y="362003"/>
            <a:ext cx="4584700" cy="563562"/>
          </a:xfrm>
        </p:spPr>
        <p:txBody>
          <a:bodyPr/>
          <a:lstStyle/>
          <a:p>
            <a:pPr algn="ctr"/>
            <a:r>
              <a:rPr lang="hr-HR" dirty="0">
                <a:latin typeface="Cambria" panose="02040503050406030204" pitchFamily="18" charset="0"/>
              </a:rPr>
              <a:t>Izvješće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22142759"/>
              </p:ext>
            </p:extLst>
          </p:nvPr>
        </p:nvGraphicFramePr>
        <p:xfrm>
          <a:off x="1928794" y="1427148"/>
          <a:ext cx="5214974" cy="4749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89462599"/>
      </p:ext>
    </p:extLst>
  </p:cSld>
  <p:clrMapOvr>
    <a:masterClrMapping/>
  </p:clrMapOvr>
</p:sld>
</file>

<file path=ppt/theme/theme1.xml><?xml version="1.0" encoding="utf-8"?>
<a:theme xmlns:a="http://schemas.openxmlformats.org/drawingml/2006/main" name="TS101875486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6E7517-0EE9-49CF-990D-9186DC27E5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TS101875486</Template>
  <TotalTime>552</TotalTime>
  <Words>844</Words>
  <Application>Microsoft Office PowerPoint</Application>
  <PresentationFormat>On-screen Show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TS101875486</vt:lpstr>
      <vt:lpstr>Slide 1</vt:lpstr>
      <vt:lpstr>AZVO dokumenti </vt:lpstr>
      <vt:lpstr>AZVO dokumenti</vt:lpstr>
      <vt:lpstr>Imenovanje stručnog povjerenstva </vt:lpstr>
      <vt:lpstr>Imenovanje stručnog povjerenstva</vt:lpstr>
      <vt:lpstr>Imenovanje stručnog povjerenstva</vt:lpstr>
      <vt:lpstr>Primjedbe na izbor stručnih povjerenstava</vt:lpstr>
      <vt:lpstr>Izvješće</vt:lpstr>
      <vt:lpstr>Izvješće</vt:lpstr>
      <vt:lpstr>Žalba visokog učilišta</vt:lpstr>
      <vt:lpstr>Slide 11</vt:lpstr>
      <vt:lpstr>Naknadno praćenje (Follow-up)</vt:lpstr>
      <vt:lpstr>Datum posjeta visokim učilištima </vt:lpstr>
      <vt:lpstr>Zadaće visokog učilišta</vt:lpstr>
      <vt:lpstr>Savjeti</vt:lpstr>
      <vt:lpstr>Posjeti VU od ožujka do svibnja 2014.</vt:lpstr>
      <vt:lpstr>Forum o kvaliteti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Tomljenović</dc:creator>
  <cp:lastModifiedBy>korisnik</cp:lastModifiedBy>
  <cp:revision>61</cp:revision>
  <dcterms:created xsi:type="dcterms:W3CDTF">2013-02-01T08:19:46Z</dcterms:created>
  <dcterms:modified xsi:type="dcterms:W3CDTF">2013-10-10T07:46:38Z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TC018754869991</vt:lpwstr>
  </property>
</Properties>
</file>