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  <p:sldMasterId id="2147483676" r:id="rId3"/>
  </p:sldMasterIdLst>
  <p:notesMasterIdLst>
    <p:notesMasterId r:id="rId21"/>
  </p:notesMasterIdLst>
  <p:handoutMasterIdLst>
    <p:handoutMasterId r:id="rId22"/>
  </p:handoutMasterIdLst>
  <p:sldIdLst>
    <p:sldId id="258" r:id="rId4"/>
    <p:sldId id="325" r:id="rId5"/>
    <p:sldId id="267" r:id="rId6"/>
    <p:sldId id="271" r:id="rId7"/>
    <p:sldId id="326" r:id="rId8"/>
    <p:sldId id="302" r:id="rId9"/>
    <p:sldId id="290" r:id="rId10"/>
    <p:sldId id="328" r:id="rId11"/>
    <p:sldId id="329" r:id="rId12"/>
    <p:sldId id="297" r:id="rId13"/>
    <p:sldId id="298" r:id="rId14"/>
    <p:sldId id="331" r:id="rId15"/>
    <p:sldId id="299" r:id="rId16"/>
    <p:sldId id="300" r:id="rId17"/>
    <p:sldId id="332" r:id="rId18"/>
    <p:sldId id="301" r:id="rId19"/>
    <p:sldId id="321" r:id="rId20"/>
  </p:sldIdLst>
  <p:sldSz cx="9144000" cy="6858000" type="screen4x3"/>
  <p:notesSz cx="6669088" cy="9928225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920000"/>
    <a:srgbClr val="EAEAEA"/>
    <a:srgbClr val="DDDDDD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463" autoAdjust="0"/>
    <p:restoredTop sz="89371" autoAdjust="0"/>
  </p:normalViewPr>
  <p:slideViewPr>
    <p:cSldViewPr>
      <p:cViewPr varScale="1">
        <p:scale>
          <a:sx n="104" d="100"/>
          <a:sy n="104" d="100"/>
        </p:scale>
        <p:origin x="-1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4008" y="-102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6AC331-4FAE-4D18-BF85-DB6B69E02694}" type="datetimeFigureOut">
              <a:rPr lang="hr-HR" smtClean="0"/>
              <a:pPr/>
              <a:t>9.10.2013.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4B9874-50AD-4549-B54A-9B3F53698C4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039497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715907"/>
            <a:ext cx="5335270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Click to edit Master text styles</a:t>
            </a:r>
          </a:p>
          <a:p>
            <a:pPr lvl="1"/>
            <a:r>
              <a:rPr lang="hr-HR" noProof="0" smtClean="0"/>
              <a:t>Second level</a:t>
            </a:r>
          </a:p>
          <a:p>
            <a:pPr lvl="2"/>
            <a:r>
              <a:rPr lang="hr-HR" noProof="0" smtClean="0"/>
              <a:t>Third level</a:t>
            </a:r>
          </a:p>
          <a:p>
            <a:pPr lvl="3"/>
            <a:r>
              <a:rPr lang="hr-HR" noProof="0" smtClean="0"/>
              <a:t>Fourth level</a:t>
            </a:r>
          </a:p>
          <a:p>
            <a:pPr lvl="4"/>
            <a:r>
              <a:rPr lang="hr-HR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889938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430091"/>
            <a:ext cx="2889938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59025EE-5EC5-4964-95AF-AE3A17B89E2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441708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9025EE-5EC5-4964-95AF-AE3A17B89E29}" type="slidenum">
              <a:rPr lang="hr-HR" smtClean="0"/>
              <a:pPr>
                <a:defRPr/>
              </a:pPr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751843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9025EE-5EC5-4964-95AF-AE3A17B89E29}" type="slidenum">
              <a:rPr lang="hr-HR" smtClean="0"/>
              <a:pPr>
                <a:defRPr/>
              </a:pPr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0856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Vanjska suradnja u punome</a:t>
            </a:r>
            <a:r>
              <a:rPr lang="hr-HR" baseline="0" dirty="0" smtClean="0"/>
              <a:t> radnom odnosu – nastavnici visokog učilišta zaposleni u punome radnom odnosu koji su vanjski suradnici na drugim visokim učilištima – unijeti po kategorijama – redovni profesori, izvanredni itd.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9025EE-5EC5-4964-95AF-AE3A17B89E29}" type="slidenum">
              <a:rPr lang="hr-HR" smtClean="0"/>
              <a:pPr>
                <a:defRPr/>
              </a:pPr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043317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Aktualno opterećenje – tekuća godina.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9025EE-5EC5-4964-95AF-AE3A17B89E29}" type="slidenum">
              <a:rPr lang="hr-HR" smtClean="0"/>
              <a:pPr>
                <a:defRPr/>
              </a:pPr>
              <a:t>14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887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Ne unose</a:t>
            </a:r>
            <a:r>
              <a:rPr lang="hr-HR" baseline="0" dirty="0" smtClean="0"/>
              <a:t> se suradnička zvanja budući da suradnici ne mogu izvoditi osnovni dio studijskog programa (čl. 92 ZZDVO-a).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9025EE-5EC5-4964-95AF-AE3A17B89E29}" type="slidenum">
              <a:rPr lang="hr-HR" smtClean="0"/>
              <a:pPr>
                <a:defRPr/>
              </a:pPr>
              <a:t>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278435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Kako</a:t>
            </a:r>
            <a:r>
              <a:rPr lang="hr-HR" baseline="0" dirty="0" smtClean="0"/>
              <a:t> su klasificirani prijevodi (udžbenik ili priručnik) – i prevedeni udžbenici prolaze klasifikaciju na sveučilišnim odborima za nastavnu literaturu pa vidjeti u impresumu napomenu.</a:t>
            </a:r>
            <a:endParaRPr lang="hr-H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9025EE-5EC5-4964-95AF-AE3A17B89E29}" type="slidenum">
              <a:rPr lang="hr-HR" smtClean="0"/>
              <a:pPr>
                <a:defRPr/>
              </a:pPr>
              <a:t>16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509341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9025EE-5EC5-4964-95AF-AE3A17B89E29}" type="slidenum">
              <a:rPr lang="hr-HR" smtClean="0"/>
              <a:pPr>
                <a:defRPr/>
              </a:pPr>
              <a:t>17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8930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9025EE-5EC5-4964-95AF-AE3A17B89E29}" type="slidenum">
              <a:rPr lang="hr-HR" smtClean="0"/>
              <a:pPr>
                <a:defRPr/>
              </a:pPr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0242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9025EE-5EC5-4964-95AF-AE3A17B89E29}" type="slidenum">
              <a:rPr lang="hr-HR" smtClean="0"/>
              <a:pPr>
                <a:defRPr/>
              </a:pPr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83528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9025EE-5EC5-4964-95AF-AE3A17B89E29}" type="slidenum">
              <a:rPr lang="hr-HR" smtClean="0"/>
              <a:pPr>
                <a:defRPr/>
              </a:pPr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01328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9025EE-5EC5-4964-95AF-AE3A17B89E29}" type="slidenum">
              <a:rPr lang="hr-HR" smtClean="0"/>
              <a:pPr>
                <a:defRPr/>
              </a:pPr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2634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9025EE-5EC5-4964-95AF-AE3A17B89E29}" type="slidenum">
              <a:rPr lang="hr-HR" smtClean="0"/>
              <a:pPr>
                <a:defRPr/>
              </a:pPr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759722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Prvi i drugi izbor</a:t>
            </a:r>
            <a:r>
              <a:rPr lang="hr-HR" baseline="0" dirty="0" smtClean="0"/>
              <a:t> odnose se na ispite državne mature.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9025EE-5EC5-4964-95AF-AE3A17B89E29}" type="slidenum">
              <a:rPr lang="hr-HR" smtClean="0"/>
              <a:pPr>
                <a:defRPr/>
              </a:pPr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237839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Prosječna</a:t>
            </a:r>
            <a:r>
              <a:rPr lang="hr-HR" baseline="0" dirty="0" smtClean="0"/>
              <a:t> ocjena studija odnosi se na nižu razinu; za stručni ili preddiplomski studij to je prosjek ocjena iz srednje škole, a za specijalistički ili diplomski studij to je ocjena stručne/preddiplomske razine.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9025EE-5EC5-4964-95AF-AE3A17B89E29}" type="slidenum">
              <a:rPr lang="hr-HR" smtClean="0"/>
              <a:pPr>
                <a:defRPr/>
              </a:pPr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17522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9025EE-5EC5-4964-95AF-AE3A17B89E29}" type="slidenum">
              <a:rPr lang="hr-HR" smtClean="0"/>
              <a:pPr>
                <a:defRPr/>
              </a:pPr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78367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59CE3-7612-4DF9-97D7-53C4A90E113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29057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E8B85-3EFC-43A6-A516-DE4977EF5B4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49644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6A68F-6C63-4B3E-8EBC-DB0B1DB23AB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78136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8F805-C996-493C-9ABA-0A7194EF92D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30825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3027E-27DF-432B-BF15-E8274B594D0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78999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0E15F-DA52-416E-A821-48092825A36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27591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CDDD5-DAC3-4D91-A041-6D5607FE071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28744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0A71A-FEB1-4085-83BC-3F29A941863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76031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354B0-5355-4577-B4FD-C7F9815AC70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45033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6E002-0A72-453D-8655-9B6E8633F58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029733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513E7-601D-49C9-8A9F-ECE549AD860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19854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FE6C5-0E76-4E52-9579-F5D73BF897D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98741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4B647-5D45-4266-94D8-6E036A0AA58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87138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A229B-0E05-458E-B704-D288703001E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05953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A46D0-51AC-481B-97AB-F9191F279C2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33689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6034C-CF10-4E63-811E-00E3B376AE29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0290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75BD1-16EA-4E86-8980-2FF86DC5771F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2085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6735D-166E-4A63-B01F-5E7ED90A37B6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1642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5569C-1397-4047-A271-998282D7A9A1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933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9653E-FE61-44B2-9F1F-CE68EA984D65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0750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CF84A-F80C-43BE-B85E-1F7AA8FFD13D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7896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1B38D-E252-43A3-8606-D839085A8CAB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221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2D1FF3-3A4D-475F-9389-EEBDE7A4CC5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37491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6BEEE-337E-4E2E-8F89-344082890EBC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0064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99B75-60FF-409C-AEB5-DAA9D9DACE28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4747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F6071-4EEA-4448-85E4-179D7215EE03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3649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C74DC-BD7A-4A4A-9F79-B93589D28081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773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350A7-B742-48B0-AF14-1609B022973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78104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69339-0ADA-4016-9C18-E5FA662F4B6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113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2CAA1-E0A2-46E4-81D6-67621F1C159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68595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4F4D8-0D9F-4962-8F0A-2CEC2A81D74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3515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893A8-8617-4C96-A4EE-879A660BD8D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28000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42BEC-A27E-4B31-A47C-D6CD2F52224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96738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7882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r-HR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CA76212F-40C1-4EB8-ACDD-37E9D20D4E6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0" y="6237288"/>
            <a:ext cx="9144000" cy="0"/>
          </a:xfrm>
          <a:prstGeom prst="line">
            <a:avLst/>
          </a:prstGeom>
          <a:noFill/>
          <a:ln w="12700">
            <a:solidFill>
              <a:srgbClr val="EE1C1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57550" cy="367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Text Box 11"/>
          <p:cNvSpPr txBox="1">
            <a:spLocks noChangeArrowheads="1"/>
          </p:cNvSpPr>
          <p:nvPr/>
        </p:nvSpPr>
        <p:spPr bwMode="auto">
          <a:xfrm>
            <a:off x="611188" y="6332538"/>
            <a:ext cx="792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hr-HR" sz="2000" smtClean="0">
                <a:latin typeface="Times New Roman" pitchFamily="18" charset="0"/>
              </a:rPr>
              <a:t>azvo</a:t>
            </a:r>
          </a:p>
        </p:txBody>
      </p:sp>
      <p:pic>
        <p:nvPicPr>
          <p:cNvPr id="1034" name="Picture 12" descr="New Picture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15075"/>
            <a:ext cx="61912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7882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764A4798-42FB-488A-8F64-2B0361FC10E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pic>
        <p:nvPicPr>
          <p:cNvPr id="2055" name="Picture 7" descr="logo 2 jabuka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57650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12700">
            <a:solidFill>
              <a:srgbClr val="ED261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7882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r-HR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3687C49-A537-41A7-AC7D-3B50E0F5B8AB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0" y="6237288"/>
            <a:ext cx="9144000" cy="0"/>
          </a:xfrm>
          <a:prstGeom prst="line">
            <a:avLst/>
          </a:prstGeom>
          <a:noFill/>
          <a:ln w="12700">
            <a:solidFill>
              <a:srgbClr val="EE1C1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>
              <a:solidFill>
                <a:srgbClr val="000000"/>
              </a:solidFill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57550" cy="367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Text Box 11"/>
          <p:cNvSpPr txBox="1">
            <a:spLocks noChangeArrowheads="1"/>
          </p:cNvSpPr>
          <p:nvPr/>
        </p:nvSpPr>
        <p:spPr bwMode="auto">
          <a:xfrm>
            <a:off x="611188" y="6332538"/>
            <a:ext cx="792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sz="2000">
                <a:solidFill>
                  <a:srgbClr val="000000"/>
                </a:solidFill>
                <a:latin typeface="Times New Roman" pitchFamily="18" charset="0"/>
              </a:rPr>
              <a:t>azvo</a:t>
            </a:r>
          </a:p>
        </p:txBody>
      </p:sp>
      <p:pic>
        <p:nvPicPr>
          <p:cNvPr id="1034" name="Picture 12" descr="New Picture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15075"/>
            <a:ext cx="61912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1185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akreditacija-visoko@azvo.hr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ctrTitle"/>
          </p:nvPr>
        </p:nvSpPr>
        <p:spPr>
          <a:xfrm>
            <a:off x="2987824" y="1916832"/>
            <a:ext cx="5941864" cy="1683619"/>
          </a:xfrm>
        </p:spPr>
        <p:txBody>
          <a:bodyPr/>
          <a:lstStyle/>
          <a:p>
            <a:pPr eaLnBrk="1" hangingPunct="1"/>
            <a:r>
              <a:rPr lang="hr-HR" sz="3600" dirty="0" smtClean="0"/>
              <a:t/>
            </a:r>
            <a:br>
              <a:rPr lang="hr-HR" sz="3600" dirty="0" smtClean="0"/>
            </a:br>
            <a:r>
              <a:rPr lang="sr-Latn-CS" sz="3600" b="1" dirty="0" smtClean="0">
                <a:solidFill>
                  <a:srgbClr val="C00000"/>
                </a:solidFill>
                <a:latin typeface="Cambria" panose="02040503050406030204" pitchFamily="18" charset="0"/>
                <a:cs typeface="Arial" pitchFamily="34" charset="0"/>
              </a:rPr>
              <a:t>Upute za sastavljanje </a:t>
            </a:r>
            <a:r>
              <a:rPr lang="sr-Latn-CS" sz="3600" b="1" dirty="0" err="1" smtClean="0">
                <a:solidFill>
                  <a:srgbClr val="C00000"/>
                </a:solidFill>
                <a:latin typeface="Cambria" panose="02040503050406030204" pitchFamily="18" charset="0"/>
                <a:cs typeface="Arial" pitchFamily="34" charset="0"/>
              </a:rPr>
              <a:t>samoanalize</a:t>
            </a:r>
            <a:r>
              <a:rPr lang="hr-HR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3600" dirty="0" smtClean="0">
                <a:latin typeface="Arial" pitchFamily="34" charset="0"/>
                <a:cs typeface="Arial" pitchFamily="34" charset="0"/>
              </a:rPr>
            </a:br>
            <a:r>
              <a:rPr lang="hr-HR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r-HR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hr-HR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Subtitle 4"/>
          <p:cNvSpPr>
            <a:spLocks noGrp="1"/>
          </p:cNvSpPr>
          <p:nvPr>
            <p:ph type="subTitle" idx="1"/>
          </p:nvPr>
        </p:nvSpPr>
        <p:spPr>
          <a:xfrm>
            <a:off x="2987824" y="4797152"/>
            <a:ext cx="5688632" cy="648072"/>
          </a:xfrm>
        </p:spPr>
        <p:txBody>
          <a:bodyPr/>
          <a:lstStyle/>
          <a:p>
            <a:pPr eaLnBrk="1" hangingPunct="1"/>
            <a:endParaRPr lang="hr-HR" sz="2000" dirty="0" smtClean="0">
              <a:latin typeface="Cambria" panose="02040503050406030204" pitchFamily="18" charset="0"/>
            </a:endParaRPr>
          </a:p>
          <a:p>
            <a:pPr eaLnBrk="1" hangingPunct="1"/>
            <a:r>
              <a:rPr lang="hr-HR" sz="1600" dirty="0" smtClean="0">
                <a:latin typeface="Cambria" panose="02040503050406030204" pitchFamily="18" charset="0"/>
                <a:cs typeface="Arial" pitchFamily="34" charset="0"/>
              </a:rPr>
              <a:t>Zagreb, 10. listopada 2013. godine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914433"/>
            <a:ext cx="3487737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Tablica 2.</a:t>
            </a:r>
            <a:r>
              <a:rPr lang="en-US" sz="3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8</a:t>
            </a:r>
            <a:r>
              <a:rPr lang="hr-HR" sz="3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. Programi </a:t>
            </a:r>
            <a:r>
              <a:rPr lang="hr-HR" sz="3200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cjeloživotnog</a:t>
            </a:r>
            <a:r>
              <a:rPr lang="hr-HR" sz="3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obrazovanja (do 60 ECTS bodova)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pPr marL="0" indent="0">
              <a:buNone/>
            </a:pPr>
            <a:r>
              <a:rPr lang="hr-HR" sz="2000" dirty="0" smtClean="0">
                <a:latin typeface="Cambria" panose="02040503050406030204" pitchFamily="18" charset="0"/>
              </a:rPr>
              <a:t>U tablicu unesite programe namijenjene obrazovanju odraslih, ako takvi postoje na instituciji. Treba navesti samo programe koji se izvode u trenutku pisanja </a:t>
            </a:r>
            <a:r>
              <a:rPr lang="hr-HR" sz="2000" dirty="0" err="1" smtClean="0">
                <a:latin typeface="Cambria" panose="02040503050406030204" pitchFamily="18" charset="0"/>
              </a:rPr>
              <a:t>samoanalize</a:t>
            </a:r>
            <a:r>
              <a:rPr lang="hr-HR" sz="2000" dirty="0" smtClean="0">
                <a:latin typeface="Cambria" panose="02040503050406030204" pitchFamily="18" charset="0"/>
              </a:rPr>
              <a:t>.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107586"/>
              </p:ext>
            </p:extLst>
          </p:nvPr>
        </p:nvGraphicFramePr>
        <p:xfrm>
          <a:off x="468313" y="2276475"/>
          <a:ext cx="8229600" cy="533400"/>
        </p:xfrm>
        <a:graphic>
          <a:graphicData uri="http://schemas.openxmlformats.org/drawingml/2006/table">
            <a:tbl>
              <a:tblPr firstRow="1" firstCol="1" bandRow="1"/>
              <a:tblGrid>
                <a:gridCol w="1968186"/>
                <a:gridCol w="1943396"/>
                <a:gridCol w="1916301"/>
                <a:gridCol w="2401717"/>
              </a:tblGrid>
              <a:tr h="322842"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Programi </a:t>
                      </a:r>
                      <a:r>
                        <a:rPr lang="hr-HR" sz="1100" dirty="0" err="1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cjeloživotnog</a:t>
                      </a:r>
                      <a:r>
                        <a:rPr lang="hr-HR" sz="1100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 obrazovanja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2262" marR="622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Trajanje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2262" marR="622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Akreditiran (da/ne</a:t>
                      </a:r>
                      <a:r>
                        <a:rPr lang="hr-HR" sz="1100" dirty="0" smtClean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) i koja </a:t>
                      </a:r>
                      <a:r>
                        <a:rPr lang="hr-HR" sz="1100" dirty="0" err="1" smtClean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instutucija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2262" marR="622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ECTS (ako se dodjeljuju)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2262" marR="622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421"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2262" marR="622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2262" marR="622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2262" marR="622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2262" marR="622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Tablica 3.3. Zapošljavanje studenata koji su završili studij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hr-HR" dirty="0" smtClean="0"/>
          </a:p>
          <a:p>
            <a:pPr>
              <a:defRPr/>
            </a:pPr>
            <a:endParaRPr lang="hr-HR" dirty="0"/>
          </a:p>
          <a:p>
            <a:pPr>
              <a:defRPr/>
            </a:pPr>
            <a:endParaRPr lang="hr-HR" dirty="0" smtClean="0">
              <a:latin typeface="Cambria" panose="02040503050406030204" pitchFamily="18" charset="0"/>
            </a:endParaRPr>
          </a:p>
          <a:p>
            <a:pPr>
              <a:defRPr/>
            </a:pPr>
            <a:r>
              <a:rPr lang="hr-HR" sz="2400" dirty="0" smtClean="0">
                <a:latin typeface="Cambria" panose="02040503050406030204" pitchFamily="18" charset="0"/>
              </a:rPr>
              <a:t>Podaci se odnose na 3 protekle akademske godine, a broj nezaposlenih podatak je HZZ-a u vrijeme pisanja </a:t>
            </a:r>
            <a:r>
              <a:rPr lang="hr-HR" sz="2400" dirty="0" err="1" smtClean="0">
                <a:latin typeface="Cambria" panose="02040503050406030204" pitchFamily="18" charset="0"/>
              </a:rPr>
              <a:t>samoanalize</a:t>
            </a:r>
            <a:r>
              <a:rPr lang="hr-HR" sz="2400" dirty="0" smtClean="0">
                <a:latin typeface="Cambria" panose="02040503050406030204" pitchFamily="18" charset="0"/>
              </a:rPr>
              <a:t>.</a:t>
            </a:r>
          </a:p>
          <a:p>
            <a:pPr marL="0" indent="0">
              <a:buFontTx/>
              <a:buNone/>
              <a:defRPr/>
            </a:pPr>
            <a:endParaRPr lang="hr-HR" sz="2400" dirty="0"/>
          </a:p>
          <a:p>
            <a:pPr>
              <a:defRPr/>
            </a:pPr>
            <a:endParaRPr lang="hr-HR" dirty="0" smtClean="0"/>
          </a:p>
          <a:p>
            <a:pPr>
              <a:defRPr/>
            </a:pPr>
            <a:endParaRPr lang="hr-HR" dirty="0"/>
          </a:p>
          <a:p>
            <a:pPr>
              <a:defRPr/>
            </a:pPr>
            <a:endParaRPr lang="hr-HR" dirty="0" smtClean="0"/>
          </a:p>
          <a:p>
            <a:pPr>
              <a:defRPr/>
            </a:pPr>
            <a:endParaRPr lang="hr-H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730674"/>
              </p:ext>
            </p:extLst>
          </p:nvPr>
        </p:nvGraphicFramePr>
        <p:xfrm>
          <a:off x="2195513" y="1916113"/>
          <a:ext cx="3943350" cy="134950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63345"/>
                <a:gridCol w="1134110"/>
                <a:gridCol w="1445895"/>
              </a:tblGrid>
              <a:tr h="4738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Naziv studijskog programa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Broj završenih studenata u protekle 3 godine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Broj nezaposlenih prema statistici Zavoda za zapošljavanje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9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9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9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20688"/>
            <a:ext cx="8301608" cy="5328592"/>
          </a:xfrm>
        </p:spPr>
        <p:txBody>
          <a:bodyPr/>
          <a:lstStyle/>
          <a:p>
            <a:r>
              <a:rPr lang="hr-HR" dirty="0" smtClean="0">
                <a:latin typeface="Cambria" panose="02040503050406030204" pitchFamily="18" charset="0"/>
              </a:rPr>
              <a:t>4.b</a:t>
            </a:r>
          </a:p>
          <a:p>
            <a:pPr marL="0" indent="0">
              <a:buNone/>
            </a:pPr>
            <a:r>
              <a:rPr lang="hr-HR" dirty="0" smtClean="0">
                <a:latin typeface="Cambria" panose="02040503050406030204" pitchFamily="18" charset="0"/>
              </a:rPr>
              <a:t>Prikažite i komentirajte omjer nastavnik/student – posljednjih 5 godina.</a:t>
            </a:r>
          </a:p>
          <a:p>
            <a:pPr marL="0" indent="0">
              <a:buNone/>
            </a:pPr>
            <a:endParaRPr lang="hr-HR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hr-HR" dirty="0" smtClean="0">
                <a:latin typeface="Cambria" panose="02040503050406030204" pitchFamily="18" charset="0"/>
              </a:rPr>
              <a:t>Nastavnik – svi nastavnici u zvanjima (nastavnim i znanstveno-nastavnim);</a:t>
            </a:r>
          </a:p>
          <a:p>
            <a:pPr marL="0" indent="0">
              <a:buNone/>
            </a:pPr>
            <a:endParaRPr lang="hr-HR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hr-HR" dirty="0">
                <a:latin typeface="Cambria" panose="02040503050406030204" pitchFamily="18" charset="0"/>
              </a:rPr>
              <a:t>s</a:t>
            </a:r>
            <a:r>
              <a:rPr lang="hr-HR" dirty="0" smtClean="0">
                <a:latin typeface="Cambria" panose="02040503050406030204" pitchFamily="18" charset="0"/>
              </a:rPr>
              <a:t>tudent – uključujući studente poslijediplomskih studija.</a:t>
            </a:r>
            <a:endParaRPr lang="hr-HR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521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dirty="0" smtClean="0">
                <a:solidFill>
                  <a:schemeClr val="tx1"/>
                </a:solidFill>
              </a:rPr>
              <a:t>Tablica 4.1. Struktura osoblja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hr-HR" dirty="0" smtClean="0"/>
          </a:p>
          <a:p>
            <a:pPr>
              <a:defRPr/>
            </a:pPr>
            <a:endParaRPr lang="hr-HR" dirty="0"/>
          </a:p>
          <a:p>
            <a:pPr>
              <a:defRPr/>
            </a:pPr>
            <a:endParaRPr lang="hr-HR" dirty="0" smtClean="0"/>
          </a:p>
          <a:p>
            <a:pPr>
              <a:defRPr/>
            </a:pPr>
            <a:endParaRPr lang="hr-HR" dirty="0"/>
          </a:p>
          <a:p>
            <a:pPr>
              <a:defRPr/>
            </a:pPr>
            <a:endParaRPr lang="hr-HR" dirty="0" smtClean="0"/>
          </a:p>
          <a:p>
            <a:pPr>
              <a:defRPr/>
            </a:pPr>
            <a:endParaRPr lang="hr-HR" dirty="0"/>
          </a:p>
          <a:p>
            <a:pPr marL="0" indent="0">
              <a:buNone/>
              <a:defRPr/>
            </a:pPr>
            <a:endParaRPr lang="hr-HR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940043"/>
              </p:ext>
            </p:extLst>
          </p:nvPr>
        </p:nvGraphicFramePr>
        <p:xfrm>
          <a:off x="755576" y="1556792"/>
          <a:ext cx="7272808" cy="38887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68152"/>
                <a:gridCol w="648072"/>
                <a:gridCol w="1224136"/>
                <a:gridCol w="504056"/>
                <a:gridCol w="936104"/>
                <a:gridCol w="864096"/>
                <a:gridCol w="720080"/>
                <a:gridCol w="1008112"/>
              </a:tblGrid>
              <a:tr h="14401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 dirty="0">
                          <a:effectLst/>
                          <a:latin typeface="Cambria"/>
                          <a:ea typeface="Times New Roman"/>
                          <a:cs typeface="Calibri"/>
                        </a:rPr>
                        <a:t>Osoblje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Zaposleni u punom radnom odnosu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Zaposleni u kumulativnom radnom odnosu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 dirty="0">
                          <a:solidFill>
                            <a:srgbClr val="FF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Vanjska suradnja nastavnika u punom radnom odnosu</a:t>
                      </a:r>
                      <a:endParaRPr lang="hr-HR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 dirty="0">
                          <a:effectLst/>
                          <a:latin typeface="Cambria"/>
                          <a:ea typeface="Times New Roman"/>
                          <a:cs typeface="Calibri"/>
                        </a:rPr>
                        <a:t>Vanjski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 dirty="0">
                          <a:effectLst/>
                          <a:latin typeface="Cambria"/>
                          <a:ea typeface="Times New Roman"/>
                          <a:cs typeface="Calibri"/>
                        </a:rPr>
                        <a:t>suradnici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Broj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Prosječna starost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Broj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Prosječna starost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Broj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Broj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Prosječna starost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4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Redoviti profesori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4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Izvanredni profesori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4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Docenti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4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Nastavna zvanja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4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Asistenti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4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Stručni suradnici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4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Znanstveni novaci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4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Tehničko osoblje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4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Administrativno osoblje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3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Pomoćno osoblje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 dirty="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8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Tablica 4.2. Opterećenja nastavnika i vanjskih suradnika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hr-HR" dirty="0" smtClean="0"/>
          </a:p>
          <a:p>
            <a:pPr>
              <a:defRPr/>
            </a:pPr>
            <a:endParaRPr lang="hr-HR" dirty="0"/>
          </a:p>
          <a:p>
            <a:pPr marL="0" indent="0">
              <a:buFontTx/>
              <a:buNone/>
              <a:defRPr/>
            </a:pPr>
            <a:endParaRPr lang="hr-HR" sz="1600" dirty="0" smtClean="0"/>
          </a:p>
          <a:p>
            <a:pPr marL="0" indent="0">
              <a:buFontTx/>
              <a:buNone/>
              <a:defRPr/>
            </a:pPr>
            <a:endParaRPr lang="hr-HR" sz="1600" dirty="0"/>
          </a:p>
          <a:p>
            <a:pPr marL="0" indent="0">
              <a:buFontTx/>
              <a:buNone/>
              <a:defRPr/>
            </a:pPr>
            <a:endParaRPr lang="hr-HR" sz="1600" dirty="0" smtClean="0"/>
          </a:p>
          <a:p>
            <a:pPr marL="0" indent="0">
              <a:buFontTx/>
              <a:buNone/>
              <a:defRPr/>
            </a:pPr>
            <a:r>
              <a:rPr lang="hr-HR" sz="1600" dirty="0" smtClean="0">
                <a:latin typeface="Cambria" panose="02040503050406030204" pitchFamily="18" charset="0"/>
              </a:rPr>
              <a:t>Za svaki se studijski program unose sati, bez obzira na to je li određeni predmet zajednički za više studijskih programa (primjerice nastava svjetskih jezika za sve odsjeke i sl.). Primjerice, na svakom je studijskom programu prikazano 60 nastavnih sati engleskog.</a:t>
            </a:r>
          </a:p>
          <a:p>
            <a:pPr marL="0" indent="0">
              <a:buNone/>
              <a:defRPr/>
            </a:pPr>
            <a:endParaRPr lang="hr-HR" sz="1600" b="1" dirty="0" smtClean="0">
              <a:solidFill>
                <a:srgbClr val="0070C0"/>
              </a:solidFill>
              <a:latin typeface="Cambria" panose="02040503050406030204" pitchFamily="18" charset="0"/>
            </a:endParaRPr>
          </a:p>
          <a:p>
            <a:pPr marL="0" indent="0">
              <a:buNone/>
              <a:defRPr/>
            </a:pPr>
            <a:r>
              <a:rPr lang="vi-VN" sz="1600" dirty="0" smtClean="0">
                <a:latin typeface="Cambria" panose="02040503050406030204" pitchFamily="18" charset="0"/>
              </a:rPr>
              <a:t>Opterećenje se ne odnosi na pojedinog nastavnika,</a:t>
            </a:r>
            <a:r>
              <a:rPr lang="hr-HR" sz="1600" dirty="0" smtClean="0">
                <a:latin typeface="Cambria" panose="02040503050406030204" pitchFamily="18" charset="0"/>
              </a:rPr>
              <a:t> </a:t>
            </a:r>
            <a:r>
              <a:rPr lang="vi-VN" sz="1600" dirty="0" smtClean="0">
                <a:latin typeface="Cambria" panose="02040503050406030204" pitchFamily="18" charset="0"/>
              </a:rPr>
              <a:t>nego se za svaki studijski program želi vidjeti udio sati nastave koju izvode stalno zaposleni nastavnici</a:t>
            </a:r>
            <a:r>
              <a:rPr lang="hr-HR" sz="1600" dirty="0" smtClean="0">
                <a:latin typeface="Cambria" panose="02040503050406030204" pitchFamily="18" charset="0"/>
              </a:rPr>
              <a:t> i udio koji izvode vanjski suradnici.</a:t>
            </a:r>
          </a:p>
          <a:p>
            <a:pPr marL="0" indent="0">
              <a:buNone/>
              <a:defRPr/>
            </a:pPr>
            <a:endParaRPr lang="hr-HR" sz="1600" dirty="0">
              <a:latin typeface="Cambria" panose="02040503050406030204" pitchFamily="18" charset="0"/>
            </a:endParaRPr>
          </a:p>
          <a:p>
            <a:pPr marL="0" indent="0">
              <a:buNone/>
              <a:defRPr/>
            </a:pPr>
            <a:endParaRPr lang="hr-HR" sz="1600" dirty="0">
              <a:latin typeface="Cambria" panose="020405030504060302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359034"/>
              </p:ext>
            </p:extLst>
          </p:nvPr>
        </p:nvGraphicFramePr>
        <p:xfrm>
          <a:off x="683570" y="1268761"/>
          <a:ext cx="7992886" cy="226260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67444"/>
                <a:gridCol w="913914"/>
                <a:gridCol w="870027"/>
                <a:gridCol w="913914"/>
                <a:gridCol w="1021210"/>
                <a:gridCol w="683562"/>
                <a:gridCol w="755574"/>
                <a:gridCol w="913914"/>
                <a:gridCol w="1053327"/>
              </a:tblGrid>
              <a:tr h="4320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69" marR="68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Predavanja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69" marR="68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Seminari i auditorne vježbe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69" marR="68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Mentorski rad*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69" marR="68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Drugi oblici nastave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69" marR="68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16017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Naziv studijskog programa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69" marR="68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Nastavnici ovog visokog učilišta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69" marR="68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Vanjski suradnici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69" marR="68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Nastavnici ovog visokog učilišta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69" marR="68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Vanjski suradnici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69" marR="68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Nastavnici ovog visokog učilišta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69" marR="68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Vanjski suradnici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69" marR="68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Nastavnici ovog visokog učilišta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69" marR="68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Vanjski suradnici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69" marR="68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8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69" marR="68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69" marR="68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69" marR="68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69" marR="68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69" marR="68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69" marR="68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69" marR="68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69" marR="68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69" marR="68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r>
              <a:rPr lang="hr-HR" dirty="0"/>
              <a:t/>
            </a:r>
            <a:br>
              <a:rPr lang="hr-HR" dirty="0"/>
            </a:br>
            <a:r>
              <a:rPr lang="hr-HR" dirty="0">
                <a:latin typeface="Cambria" panose="02040503050406030204" pitchFamily="18" charset="0"/>
              </a:rPr>
              <a:t>Tablica 4.3. Popis nastavnika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2978597"/>
              </p:ext>
            </p:extLst>
          </p:nvPr>
        </p:nvGraphicFramePr>
        <p:xfrm>
          <a:off x="323529" y="1412775"/>
          <a:ext cx="8640961" cy="2241927"/>
        </p:xfrm>
        <a:graphic>
          <a:graphicData uri="http://schemas.openxmlformats.org/drawingml/2006/table">
            <a:tbl>
              <a:tblPr firstRow="1" firstCol="1" bandRow="1"/>
              <a:tblGrid>
                <a:gridCol w="755959"/>
                <a:gridCol w="962130"/>
                <a:gridCol w="962130"/>
                <a:gridCol w="1168301"/>
                <a:gridCol w="687236"/>
                <a:gridCol w="962130"/>
                <a:gridCol w="982833"/>
                <a:gridCol w="1010150"/>
                <a:gridCol w="1150092"/>
              </a:tblGrid>
              <a:tr h="14401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 dirty="0">
                          <a:effectLst/>
                          <a:latin typeface="Cambria"/>
                          <a:ea typeface="Times New Roman"/>
                          <a:cs typeface="Calibri"/>
                        </a:rPr>
                        <a:t>Nastavnik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 dirty="0">
                          <a:effectLst/>
                          <a:latin typeface="Cambria"/>
                          <a:ea typeface="Times New Roman"/>
                          <a:cs typeface="Calibri"/>
                        </a:rPr>
                        <a:t>Zvanje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 dirty="0">
                          <a:effectLst/>
                          <a:latin typeface="Cambria"/>
                          <a:ea typeface="Times New Roman"/>
                          <a:cs typeface="Calibri"/>
                        </a:rPr>
                        <a:t>Akademski stupanj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Visoko učilište koje je izdalo kvalifikaciju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Polje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Datum posljednjeg izbora u zvanje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Postotak radnog odnosa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900" dirty="0" smtClean="0">
                        <a:effectLst/>
                        <a:latin typeface="Cambria"/>
                        <a:ea typeface="Times New Roman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 dirty="0" smtClean="0">
                          <a:effectLst/>
                          <a:latin typeface="Cambria"/>
                          <a:ea typeface="Times New Roman"/>
                          <a:cs typeface="Calibri"/>
                        </a:rPr>
                        <a:t>Opterećenje </a:t>
                      </a:r>
                      <a:r>
                        <a:rPr lang="hr-HR" sz="900" dirty="0">
                          <a:effectLst/>
                          <a:latin typeface="Cambria"/>
                          <a:ea typeface="Times New Roman"/>
                          <a:cs typeface="Calibri"/>
                        </a:rPr>
                        <a:t>na matičnoj instituciji u norma satima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900" dirty="0" smtClean="0">
                        <a:effectLst/>
                        <a:latin typeface="Cambria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 dirty="0" smtClean="0">
                          <a:effectLst/>
                          <a:latin typeface="Cambria"/>
                          <a:ea typeface="Times New Roman"/>
                          <a:cs typeface="Calibri"/>
                        </a:rPr>
                        <a:t>Opterećenje </a:t>
                      </a:r>
                      <a:r>
                        <a:rPr lang="hr-HR" sz="900" dirty="0">
                          <a:effectLst/>
                          <a:latin typeface="Cambria"/>
                          <a:ea typeface="Times New Roman"/>
                          <a:cs typeface="Calibri"/>
                        </a:rPr>
                        <a:t>na vanjskim institucijama u norma satima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17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 dirty="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 dirty="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 dirty="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 dirty="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 dirty="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 dirty="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5642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hr-HR" sz="28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Tablica 4.5. Nastavni materijali korišteni u prethodnoj akademskoj godini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endParaRPr lang="hr-HR" sz="1400" dirty="0" smtClean="0"/>
          </a:p>
          <a:p>
            <a:pPr marL="0" indent="0">
              <a:buNone/>
            </a:pPr>
            <a:endParaRPr lang="hr-HR" sz="14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hr-HR" sz="1400" dirty="0" smtClean="0">
                <a:latin typeface="Cambria" panose="02040503050406030204" pitchFamily="18" charset="0"/>
              </a:rPr>
              <a:t>Za svaki studijski program treba navesti literaturu. Ako se na više smjerova koriste isti udžbenici, svaki je studijski program navodi posebno.</a:t>
            </a:r>
          </a:p>
          <a:p>
            <a:pPr marL="0" indent="0">
              <a:buNone/>
            </a:pPr>
            <a:endParaRPr lang="hr-HR" sz="1400" b="1" dirty="0" smtClean="0">
              <a:solidFill>
                <a:srgbClr val="0070C0"/>
              </a:solidFill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hr-HR" sz="1400" dirty="0" smtClean="0">
                <a:latin typeface="Cambria" panose="02040503050406030204" pitchFamily="18" charset="0"/>
              </a:rPr>
              <a:t>Broj znanstvenih publikacija povezanih s nastavom – odnosi se i na obveznu i na dopunsku literaturu.</a:t>
            </a:r>
            <a:endParaRPr lang="hr-HR" sz="14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342207"/>
              </p:ext>
            </p:extLst>
          </p:nvPr>
        </p:nvGraphicFramePr>
        <p:xfrm>
          <a:off x="251520" y="1484784"/>
          <a:ext cx="8517632" cy="158729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65943"/>
                <a:gridCol w="902166"/>
                <a:gridCol w="789472"/>
                <a:gridCol w="878017"/>
                <a:gridCol w="705881"/>
                <a:gridCol w="877398"/>
                <a:gridCol w="1317025"/>
                <a:gridCol w="1316407"/>
                <a:gridCol w="965323"/>
              </a:tblGrid>
              <a:tr h="13044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Naziv studijskog programa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616" marR="646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Broj udžbenika napisanih na hrvatskom jeziku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616" marR="646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Broj inozemnih udžbenika prevedenih na hrvatski jezik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616" marR="646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Broj znanstvenih </a:t>
                      </a:r>
                      <a:r>
                        <a:rPr lang="hr-HR" sz="1100" dirty="0" smtClean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publikacija</a:t>
                      </a:r>
                      <a:r>
                        <a:rPr lang="hr-HR" sz="1100" baseline="0" dirty="0" smtClean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 povezanih s nastavom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616" marR="646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Broj priručnika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616" marR="646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Broj priručnih materijala </a:t>
                      </a:r>
                      <a:r>
                        <a:rPr lang="hr-HR" sz="1100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povezanih za umjetničke </a:t>
                      </a:r>
                      <a:r>
                        <a:rPr lang="hr-HR" sz="11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predmete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616" marR="646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Broj predmeta za koje </a:t>
                      </a:r>
                      <a:r>
                        <a:rPr lang="hr-HR" sz="1100" dirty="0" smtClean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postoji</a:t>
                      </a:r>
                      <a:r>
                        <a:rPr lang="hr-HR" sz="1100" baseline="0" dirty="0" smtClean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 recenzirani priručnik na mrežnim stranicama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616" marR="646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Broj predmeta za koje postoji </a:t>
                      </a:r>
                      <a:r>
                        <a:rPr lang="hr-HR" sz="1100" dirty="0" smtClean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mrežna stranica s nastavnim </a:t>
                      </a:r>
                      <a:r>
                        <a:rPr lang="hr-HR" sz="1100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materijalima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616" marR="646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Broj predmeta koji se izvode kao e-kolegiji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616" marR="646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16" marR="646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16" marR="646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16" marR="646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16" marR="646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16" marR="646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16" marR="646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16" marR="646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16" marR="646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16" marR="646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sz="88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forum.azvo.hr</a:t>
            </a:r>
            <a:r>
              <a:rPr lang="hr-HR" sz="80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 </a:t>
            </a:r>
            <a:endParaRPr lang="hr-HR" sz="8000" b="1" dirty="0">
              <a:solidFill>
                <a:srgbClr val="0070C0"/>
              </a:solidFill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hr-HR" dirty="0" smtClean="0">
                <a:latin typeface="Cambria" panose="02040503050406030204" pitchFamily="18" charset="0"/>
              </a:rPr>
              <a:t>	</a:t>
            </a:r>
            <a:r>
              <a:rPr lang="hr-HR" dirty="0">
                <a:latin typeface="Cambria" panose="02040503050406030204" pitchFamily="18" charset="0"/>
              </a:rPr>
              <a:t> </a:t>
            </a:r>
            <a:r>
              <a:rPr lang="hr-HR" dirty="0" smtClean="0">
                <a:latin typeface="Cambria" panose="02040503050406030204" pitchFamily="18" charset="0"/>
              </a:rPr>
              <a:t>   </a:t>
            </a:r>
            <a:r>
              <a:rPr lang="hr-HR" dirty="0" smtClean="0">
                <a:latin typeface="Cambria" panose="02040503050406030204" pitchFamily="18" charset="0"/>
                <a:hlinkClick r:id="rId3"/>
              </a:rPr>
              <a:t>akreditacija-visoko@</a:t>
            </a:r>
            <a:r>
              <a:rPr lang="hr-HR" dirty="0" err="1" smtClean="0">
                <a:latin typeface="Cambria" panose="02040503050406030204" pitchFamily="18" charset="0"/>
                <a:hlinkClick r:id="rId3"/>
              </a:rPr>
              <a:t>azvo.hr</a:t>
            </a:r>
            <a:endParaRPr lang="hr-HR" dirty="0" smtClean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/>
              <a:t>	</a:t>
            </a:r>
            <a:r>
              <a:rPr lang="hr-HR" dirty="0" smtClean="0"/>
              <a:t>	</a:t>
            </a: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1025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  <a:latin typeface="Cambria" panose="02040503050406030204" pitchFamily="18" charset="0"/>
              </a:rPr>
              <a:t>Upute za sastavljanje </a:t>
            </a:r>
            <a:r>
              <a:rPr lang="hr-HR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samoanalize</a:t>
            </a:r>
            <a:endParaRPr lang="hr-HR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>
                <a:latin typeface="Cambria" panose="02040503050406030204" pitchFamily="18" charset="0"/>
              </a:rPr>
              <a:t>Upute za sastavljanje </a:t>
            </a:r>
            <a:r>
              <a:rPr lang="hr-HR" dirty="0" err="1" smtClean="0">
                <a:latin typeface="Cambria" panose="02040503050406030204" pitchFamily="18" charset="0"/>
              </a:rPr>
              <a:t>samoanalize</a:t>
            </a:r>
            <a:r>
              <a:rPr lang="hr-HR" dirty="0" smtClean="0">
                <a:latin typeface="Cambria" panose="02040503050406030204" pitchFamily="18" charset="0"/>
              </a:rPr>
              <a:t> visokih učilišta u sastavu sveučilišta</a:t>
            </a:r>
          </a:p>
          <a:p>
            <a:pPr marL="0" indent="0">
              <a:buNone/>
            </a:pPr>
            <a:endParaRPr lang="hr-HR" dirty="0" smtClean="0">
              <a:latin typeface="Cambria" panose="02040503050406030204" pitchFamily="18" charset="0"/>
            </a:endParaRPr>
          </a:p>
          <a:p>
            <a:r>
              <a:rPr lang="hr-HR" dirty="0" smtClean="0">
                <a:latin typeface="Cambria" panose="02040503050406030204" pitchFamily="18" charset="0"/>
              </a:rPr>
              <a:t>Upute za sastavljanje </a:t>
            </a:r>
            <a:r>
              <a:rPr lang="hr-HR" dirty="0" err="1" smtClean="0">
                <a:latin typeface="Cambria" panose="02040503050406030204" pitchFamily="18" charset="0"/>
              </a:rPr>
              <a:t>samoanalize</a:t>
            </a:r>
            <a:r>
              <a:rPr lang="hr-HR" dirty="0" smtClean="0">
                <a:latin typeface="Cambria" panose="02040503050406030204" pitchFamily="18" charset="0"/>
              </a:rPr>
              <a:t> veleučilišta i visokih škola</a:t>
            </a:r>
            <a:endParaRPr lang="hr-HR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15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3600" dirty="0" smtClean="0">
                <a:solidFill>
                  <a:srgbClr val="FF0000"/>
                </a:solidFill>
                <a:latin typeface="Cambria" panose="02040503050406030204" pitchFamily="18" charset="0"/>
                <a:cs typeface="Arial" pitchFamily="34" charset="0"/>
              </a:rPr>
              <a:t>Sadržaj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hr-HR" sz="2400" u="sng" dirty="0" smtClean="0">
                <a:latin typeface="Cambria" panose="02040503050406030204" pitchFamily="18" charset="0"/>
              </a:rPr>
              <a:t>Sedam dijelova koji prate kriterije</a:t>
            </a:r>
            <a:endParaRPr lang="hr-HR" sz="2400" dirty="0" smtClean="0">
              <a:latin typeface="Cambria" panose="02040503050406030204" pitchFamily="18" charset="0"/>
            </a:endParaRP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2400" dirty="0" err="1" smtClean="0">
                <a:latin typeface="Cambria" panose="02040503050406030204" pitchFamily="18" charset="0"/>
              </a:rPr>
              <a:t>Upravljanje</a:t>
            </a:r>
            <a:r>
              <a:rPr lang="en-US" sz="2400" dirty="0" smtClean="0">
                <a:latin typeface="Cambria" panose="02040503050406030204" pitchFamily="18" charset="0"/>
              </a:rPr>
              <a:t> </a:t>
            </a:r>
            <a:r>
              <a:rPr lang="en-US" sz="2400" dirty="0" err="1" smtClean="0">
                <a:latin typeface="Cambria" panose="02040503050406030204" pitchFamily="18" charset="0"/>
              </a:rPr>
              <a:t>visokim</a:t>
            </a:r>
            <a:r>
              <a:rPr lang="en-US" sz="2400" dirty="0" smtClean="0">
                <a:latin typeface="Cambria" panose="02040503050406030204" pitchFamily="18" charset="0"/>
              </a:rPr>
              <a:t> </a:t>
            </a:r>
            <a:r>
              <a:rPr lang="en-US" sz="2400" dirty="0" err="1" smtClean="0">
                <a:latin typeface="Cambria" panose="02040503050406030204" pitchFamily="18" charset="0"/>
              </a:rPr>
              <a:t>učilištem</a:t>
            </a:r>
            <a:r>
              <a:rPr lang="en-US" sz="2400" dirty="0" smtClean="0">
                <a:latin typeface="Cambria" panose="02040503050406030204" pitchFamily="18" charset="0"/>
              </a:rPr>
              <a:t> </a:t>
            </a:r>
            <a:r>
              <a:rPr lang="en-US" sz="2400" dirty="0" err="1" smtClean="0">
                <a:latin typeface="Cambria" panose="02040503050406030204" pitchFamily="18" charset="0"/>
              </a:rPr>
              <a:t>i</a:t>
            </a:r>
            <a:r>
              <a:rPr lang="hr-HR" sz="2400" dirty="0" smtClean="0">
                <a:latin typeface="Cambria" panose="02040503050406030204" pitchFamily="18" charset="0"/>
              </a:rPr>
              <a:t> </a:t>
            </a:r>
            <a:r>
              <a:rPr lang="en-US" sz="2400" dirty="0" err="1" smtClean="0">
                <a:latin typeface="Cambria" panose="02040503050406030204" pitchFamily="18" charset="0"/>
              </a:rPr>
              <a:t>osiguravanje</a:t>
            </a:r>
            <a:r>
              <a:rPr lang="en-US" sz="2400" dirty="0" smtClean="0">
                <a:latin typeface="Cambria" panose="02040503050406030204" pitchFamily="18" charset="0"/>
              </a:rPr>
              <a:t> </a:t>
            </a:r>
            <a:r>
              <a:rPr lang="en-US" sz="2400" dirty="0" err="1" smtClean="0">
                <a:latin typeface="Cambria" panose="02040503050406030204" pitchFamily="18" charset="0"/>
              </a:rPr>
              <a:t>kvalitete</a:t>
            </a:r>
            <a:endParaRPr lang="hr-HR" sz="2400" dirty="0" smtClean="0">
              <a:latin typeface="Cambria" panose="02040503050406030204" pitchFamily="18" charset="0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400" dirty="0" err="1" smtClean="0">
                <a:latin typeface="Cambria" panose="02040503050406030204" pitchFamily="18" charset="0"/>
              </a:rPr>
              <a:t>Studijski</a:t>
            </a:r>
            <a:r>
              <a:rPr lang="en-US" sz="2400" dirty="0" smtClean="0">
                <a:latin typeface="Cambria" panose="02040503050406030204" pitchFamily="18" charset="0"/>
              </a:rPr>
              <a:t> </a:t>
            </a:r>
            <a:r>
              <a:rPr lang="en-US" sz="2400" dirty="0" err="1" smtClean="0">
                <a:latin typeface="Cambria" panose="02040503050406030204" pitchFamily="18" charset="0"/>
              </a:rPr>
              <a:t>programi</a:t>
            </a:r>
            <a:endParaRPr lang="hr-HR" sz="2400" dirty="0" smtClean="0">
              <a:latin typeface="Cambria" panose="02040503050406030204" pitchFamily="18" charset="0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400" dirty="0" err="1" smtClean="0">
                <a:latin typeface="Cambria" panose="02040503050406030204" pitchFamily="18" charset="0"/>
              </a:rPr>
              <a:t>Studenti</a:t>
            </a:r>
            <a:endParaRPr lang="hr-HR" sz="2400" dirty="0" smtClean="0">
              <a:latin typeface="Cambria" panose="02040503050406030204" pitchFamily="18" charset="0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400" dirty="0" err="1" smtClean="0">
                <a:latin typeface="Cambria" panose="02040503050406030204" pitchFamily="18" charset="0"/>
              </a:rPr>
              <a:t>Nastavnici</a:t>
            </a:r>
            <a:endParaRPr lang="hr-HR" sz="2400" dirty="0" smtClean="0">
              <a:latin typeface="Cambria" panose="02040503050406030204" pitchFamily="18" charset="0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400" dirty="0" err="1" smtClean="0">
                <a:latin typeface="Cambria" panose="02040503050406030204" pitchFamily="18" charset="0"/>
              </a:rPr>
              <a:t>Znanstvena</a:t>
            </a:r>
            <a:r>
              <a:rPr lang="en-US" sz="2400" dirty="0" smtClean="0">
                <a:latin typeface="Cambria" panose="02040503050406030204" pitchFamily="18" charset="0"/>
              </a:rPr>
              <a:t>, </a:t>
            </a:r>
            <a:r>
              <a:rPr lang="en-US" sz="2400" dirty="0" err="1" smtClean="0">
                <a:latin typeface="Cambria" panose="02040503050406030204" pitchFamily="18" charset="0"/>
              </a:rPr>
              <a:t>umjetnička</a:t>
            </a:r>
            <a:r>
              <a:rPr lang="en-US" sz="2400" dirty="0" smtClean="0">
                <a:latin typeface="Cambria" panose="02040503050406030204" pitchFamily="18" charset="0"/>
              </a:rPr>
              <a:t> </a:t>
            </a:r>
            <a:r>
              <a:rPr lang="en-US" sz="2400" dirty="0" err="1" smtClean="0">
                <a:latin typeface="Cambria" panose="02040503050406030204" pitchFamily="18" charset="0"/>
              </a:rPr>
              <a:t>i</a:t>
            </a:r>
            <a:r>
              <a:rPr lang="en-US" sz="2400" dirty="0" smtClean="0">
                <a:latin typeface="Cambria" panose="02040503050406030204" pitchFamily="18" charset="0"/>
              </a:rPr>
              <a:t> </a:t>
            </a:r>
            <a:r>
              <a:rPr lang="en-US" sz="2400" dirty="0" err="1" smtClean="0">
                <a:latin typeface="Cambria" panose="02040503050406030204" pitchFamily="18" charset="0"/>
              </a:rPr>
              <a:t>stručna</a:t>
            </a:r>
            <a:r>
              <a:rPr lang="en-US" sz="2400" dirty="0" smtClean="0">
                <a:latin typeface="Cambria" panose="02040503050406030204" pitchFamily="18" charset="0"/>
              </a:rPr>
              <a:t> </a:t>
            </a:r>
            <a:r>
              <a:rPr lang="en-US" sz="2400" dirty="0" err="1" smtClean="0">
                <a:latin typeface="Cambria" panose="02040503050406030204" pitchFamily="18" charset="0"/>
              </a:rPr>
              <a:t>djelatnost</a:t>
            </a:r>
            <a:r>
              <a:rPr lang="hr-HR" sz="2400" dirty="0" smtClean="0">
                <a:latin typeface="Cambria" panose="02040503050406030204" pitchFamily="18" charset="0"/>
              </a:rPr>
              <a:t>/Stručna i istraživačka djelatnost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400" dirty="0" err="1" smtClean="0">
                <a:latin typeface="Cambria" panose="02040503050406030204" pitchFamily="18" charset="0"/>
              </a:rPr>
              <a:t>Mobilnost</a:t>
            </a:r>
            <a:r>
              <a:rPr lang="en-US" sz="2400" dirty="0" smtClean="0">
                <a:latin typeface="Cambria" panose="02040503050406030204" pitchFamily="18" charset="0"/>
              </a:rPr>
              <a:t> </a:t>
            </a:r>
            <a:r>
              <a:rPr lang="en-US" sz="2400" dirty="0" err="1" smtClean="0">
                <a:latin typeface="Cambria" panose="02040503050406030204" pitchFamily="18" charset="0"/>
              </a:rPr>
              <a:t>i</a:t>
            </a:r>
            <a:r>
              <a:rPr lang="en-US" sz="2400" dirty="0" smtClean="0">
                <a:latin typeface="Cambria" panose="02040503050406030204" pitchFamily="18" charset="0"/>
              </a:rPr>
              <a:t> </a:t>
            </a:r>
            <a:r>
              <a:rPr lang="en-US" sz="2400" dirty="0" err="1" smtClean="0">
                <a:latin typeface="Cambria" panose="02040503050406030204" pitchFamily="18" charset="0"/>
              </a:rPr>
              <a:t>međunarodna</a:t>
            </a:r>
            <a:r>
              <a:rPr lang="en-US" sz="2400" dirty="0" smtClean="0">
                <a:latin typeface="Cambria" panose="02040503050406030204" pitchFamily="18" charset="0"/>
              </a:rPr>
              <a:t> </a:t>
            </a:r>
            <a:r>
              <a:rPr lang="en-US" sz="2400" dirty="0" err="1" smtClean="0">
                <a:latin typeface="Cambria" panose="02040503050406030204" pitchFamily="18" charset="0"/>
              </a:rPr>
              <a:t>suradnja</a:t>
            </a:r>
            <a:endParaRPr lang="hr-HR" sz="2400" dirty="0" smtClean="0">
              <a:latin typeface="Cambria" panose="02040503050406030204" pitchFamily="18" charset="0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400" dirty="0" err="1" smtClean="0">
                <a:latin typeface="Cambria" panose="02040503050406030204" pitchFamily="18" charset="0"/>
              </a:rPr>
              <a:t>Resursi</a:t>
            </a:r>
            <a:r>
              <a:rPr lang="en-US" sz="2400" dirty="0" smtClean="0">
                <a:latin typeface="Cambria" panose="02040503050406030204" pitchFamily="18" charset="0"/>
              </a:rPr>
              <a:t>: </a:t>
            </a:r>
            <a:r>
              <a:rPr lang="en-US" sz="2400" dirty="0" err="1" smtClean="0">
                <a:latin typeface="Cambria" panose="02040503050406030204" pitchFamily="18" charset="0"/>
              </a:rPr>
              <a:t>stručne</a:t>
            </a:r>
            <a:r>
              <a:rPr lang="en-US" sz="2400" dirty="0" smtClean="0">
                <a:latin typeface="Cambria" panose="02040503050406030204" pitchFamily="18" charset="0"/>
              </a:rPr>
              <a:t> </a:t>
            </a:r>
            <a:r>
              <a:rPr lang="en-US" sz="2400" dirty="0" err="1" smtClean="0">
                <a:latin typeface="Cambria" panose="02040503050406030204" pitchFamily="18" charset="0"/>
              </a:rPr>
              <a:t>službe</a:t>
            </a:r>
            <a:r>
              <a:rPr lang="en-US" sz="2400" dirty="0" smtClean="0">
                <a:latin typeface="Cambria" panose="02040503050406030204" pitchFamily="18" charset="0"/>
              </a:rPr>
              <a:t>, </a:t>
            </a:r>
            <a:r>
              <a:rPr lang="en-US" sz="2400" dirty="0" err="1" smtClean="0">
                <a:latin typeface="Cambria" panose="02040503050406030204" pitchFamily="18" charset="0"/>
              </a:rPr>
              <a:t>prostor</a:t>
            </a:r>
            <a:r>
              <a:rPr lang="en-US" sz="2400" dirty="0" smtClean="0">
                <a:latin typeface="Cambria" panose="02040503050406030204" pitchFamily="18" charset="0"/>
              </a:rPr>
              <a:t>, </a:t>
            </a:r>
            <a:r>
              <a:rPr lang="en-US" sz="2400" dirty="0" err="1" smtClean="0">
                <a:latin typeface="Cambria" panose="02040503050406030204" pitchFamily="18" charset="0"/>
              </a:rPr>
              <a:t>oprema</a:t>
            </a:r>
            <a:r>
              <a:rPr lang="en-US" sz="2400" dirty="0" smtClean="0">
                <a:latin typeface="Cambria" panose="02040503050406030204" pitchFamily="18" charset="0"/>
              </a:rPr>
              <a:t> </a:t>
            </a:r>
            <a:r>
              <a:rPr lang="en-US" sz="2400" dirty="0" err="1" smtClean="0">
                <a:latin typeface="Cambria" panose="02040503050406030204" pitchFamily="18" charset="0"/>
              </a:rPr>
              <a:t>i</a:t>
            </a:r>
            <a:r>
              <a:rPr lang="en-US" sz="2400" dirty="0" smtClean="0">
                <a:latin typeface="Cambria" panose="02040503050406030204" pitchFamily="18" charset="0"/>
              </a:rPr>
              <a:t> </a:t>
            </a:r>
            <a:r>
              <a:rPr lang="en-US" sz="2400" dirty="0" err="1" smtClean="0">
                <a:latin typeface="Cambria" panose="02040503050406030204" pitchFamily="18" charset="0"/>
              </a:rPr>
              <a:t>financije</a:t>
            </a:r>
            <a:endParaRPr lang="hr-HR" sz="2400" dirty="0" smtClean="0">
              <a:latin typeface="Cambria" panose="02040503050406030204" pitchFamily="18" charset="0"/>
            </a:endParaRPr>
          </a:p>
          <a:p>
            <a:pPr eaLnBrk="1" hangingPunct="1">
              <a:buFontTx/>
              <a:buNone/>
              <a:defRPr/>
            </a:pPr>
            <a:endParaRPr lang="hr-HR" dirty="0" smtClean="0"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dirty="0" smtClean="0">
                <a:solidFill>
                  <a:srgbClr val="FF0000"/>
                </a:solidFill>
                <a:latin typeface="Cambria" panose="02040503050406030204" pitchFamily="18" charset="0"/>
              </a:rPr>
              <a:t>Svrha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sz="2400" dirty="0" smtClean="0">
                <a:latin typeface="Cambria" panose="02040503050406030204" pitchFamily="18" charset="0"/>
              </a:rPr>
              <a:t>Jasno prikazati stanje na visokom učilištu.</a:t>
            </a:r>
          </a:p>
          <a:p>
            <a:pPr eaLnBrk="1" hangingPunct="1"/>
            <a:endParaRPr lang="hr-HR" sz="2400" dirty="0">
              <a:latin typeface="Cambria" panose="02040503050406030204" pitchFamily="18" charset="0"/>
            </a:endParaRPr>
          </a:p>
          <a:p>
            <a:pPr eaLnBrk="1" hangingPunct="1"/>
            <a:endParaRPr lang="hr-HR" sz="2400" dirty="0" smtClean="0">
              <a:latin typeface="Cambria" panose="02040503050406030204" pitchFamily="18" charset="0"/>
            </a:endParaRPr>
          </a:p>
          <a:p>
            <a:pPr eaLnBrk="1" hangingPunct="1"/>
            <a:r>
              <a:rPr lang="hr-HR" sz="2400" dirty="0" smtClean="0">
                <a:latin typeface="Cambria" panose="02040503050406030204" pitchFamily="18" charset="0"/>
              </a:rPr>
              <a:t>Olakšati posao stručnih povjerenstava – pripremiti članove za posjet.</a:t>
            </a:r>
            <a:endParaRPr lang="hr-HR" sz="2400" dirty="0">
              <a:latin typeface="Cambria" panose="02040503050406030204" pitchFamily="18" charset="0"/>
            </a:endParaRPr>
          </a:p>
          <a:p>
            <a:pPr eaLnBrk="1" hangingPunct="1">
              <a:buFontTx/>
              <a:buNone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Cambria" panose="02040503050406030204" pitchFamily="18" charset="0"/>
              </a:rPr>
              <a:t>Rok za dostavu </a:t>
            </a:r>
            <a:r>
              <a:rPr lang="hr-HR" dirty="0" err="1">
                <a:latin typeface="Cambria" panose="02040503050406030204" pitchFamily="18" charset="0"/>
              </a:rPr>
              <a:t>samoanalize</a:t>
            </a:r>
            <a:endParaRPr lang="hr-HR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>
                <a:latin typeface="Cambria" panose="02040503050406030204" pitchFamily="18" charset="0"/>
              </a:rPr>
              <a:t>Rok </a:t>
            </a:r>
            <a:r>
              <a:rPr lang="hr-HR" dirty="0">
                <a:latin typeface="Cambria" panose="02040503050406030204" pitchFamily="18" charset="0"/>
              </a:rPr>
              <a:t>za dostavu </a:t>
            </a:r>
            <a:r>
              <a:rPr lang="hr-HR" dirty="0" err="1">
                <a:latin typeface="Cambria" panose="02040503050406030204" pitchFamily="18" charset="0"/>
              </a:rPr>
              <a:t>samoanalize</a:t>
            </a:r>
            <a:r>
              <a:rPr lang="hr-HR" dirty="0">
                <a:latin typeface="Cambria" panose="02040503050406030204" pitchFamily="18" charset="0"/>
              </a:rPr>
              <a:t> i unos podataka u </a:t>
            </a:r>
            <a:r>
              <a:rPr lang="hr-HR" dirty="0" err="1">
                <a:latin typeface="Cambria" panose="02040503050406030204" pitchFamily="18" charset="0"/>
              </a:rPr>
              <a:t>Mozvag</a:t>
            </a:r>
            <a:r>
              <a:rPr lang="hr-HR" dirty="0">
                <a:latin typeface="Cambria" panose="02040503050406030204" pitchFamily="18" charset="0"/>
              </a:rPr>
              <a:t> - </a:t>
            </a:r>
            <a:r>
              <a:rPr lang="hr-HR" dirty="0">
                <a:solidFill>
                  <a:srgbClr val="FF0000"/>
                </a:solidFill>
                <a:latin typeface="Cambria" panose="02040503050406030204" pitchFamily="18" charset="0"/>
              </a:rPr>
              <a:t>1. veljače </a:t>
            </a:r>
            <a:r>
              <a:rPr lang="hr-HR" dirty="0" smtClean="0">
                <a:solidFill>
                  <a:srgbClr val="FF0000"/>
                </a:solidFill>
                <a:latin typeface="Cambria" panose="02040503050406030204" pitchFamily="18" charset="0"/>
              </a:rPr>
              <a:t>2014. </a:t>
            </a:r>
            <a:r>
              <a:rPr lang="hr-HR" dirty="0">
                <a:solidFill>
                  <a:srgbClr val="FF0000"/>
                </a:solidFill>
                <a:latin typeface="Cambria" panose="02040503050406030204" pitchFamily="18" charset="0"/>
              </a:rPr>
              <a:t>godine</a:t>
            </a:r>
            <a:r>
              <a:rPr lang="hr-HR" dirty="0" smtClean="0">
                <a:solidFill>
                  <a:srgbClr val="FF0000"/>
                </a:solidFill>
                <a:latin typeface="Cambria" panose="02040503050406030204" pitchFamily="18" charset="0"/>
              </a:rPr>
              <a:t>.</a:t>
            </a:r>
          </a:p>
          <a:p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endParaRPr lang="hr-HR" dirty="0" smtClean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3298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Vremenske odrednice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r>
              <a:rPr lang="hr-HR" sz="2800" dirty="0" smtClean="0">
                <a:latin typeface="Cambria" panose="02040503050406030204" pitchFamily="18" charset="0"/>
              </a:rPr>
              <a:t>Ako u tekstu nije drugačije navedeno, podaci u tablicama odnose se uvijek na posljednjih pet godina, a posljednja je godina ona prije početka pisanja </a:t>
            </a:r>
            <a:r>
              <a:rPr lang="hr-HR" sz="2800" dirty="0" err="1" smtClean="0">
                <a:latin typeface="Cambria" panose="02040503050406030204" pitchFamily="18" charset="0"/>
              </a:rPr>
              <a:t>samoanalize</a:t>
            </a:r>
            <a:r>
              <a:rPr lang="hr-HR" sz="2800" dirty="0" smtClean="0">
                <a:latin typeface="Cambria" panose="02040503050406030204" pitchFamily="18" charset="0"/>
              </a:rPr>
              <a:t>. </a:t>
            </a:r>
          </a:p>
          <a:p>
            <a:r>
              <a:rPr lang="hr-HR" sz="2800" dirty="0" smtClean="0">
                <a:latin typeface="Cambria" panose="02040503050406030204" pitchFamily="18" charset="0"/>
              </a:rPr>
              <a:t>Odnose li se podaci na akademsku, a ne na kalendarsku godinu, posljednji je datum </a:t>
            </a:r>
            <a:r>
              <a:rPr lang="hr-HR" sz="2800" b="1" dirty="0">
                <a:latin typeface="Cambria" panose="02040503050406030204" pitchFamily="18" charset="0"/>
              </a:rPr>
              <a:t>1. listopada </a:t>
            </a:r>
            <a:r>
              <a:rPr lang="hr-HR" sz="2800" b="1" dirty="0" smtClean="0">
                <a:latin typeface="Cambria" panose="02040503050406030204" pitchFamily="18" charset="0"/>
              </a:rPr>
              <a:t>2013. godine.</a:t>
            </a:r>
            <a:endParaRPr lang="hr-HR" sz="2800" b="1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850106"/>
          </a:xfrm>
        </p:spPr>
        <p:txBody>
          <a:bodyPr/>
          <a:lstStyle/>
          <a:p>
            <a:r>
              <a:rPr lang="hr-HR" sz="32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Tablica 1.1. Interno osiguravanje kvalitete</a:t>
            </a:r>
          </a:p>
        </p:txBody>
      </p:sp>
      <p:sp>
        <p:nvSpPr>
          <p:cNvPr id="10243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smtClean="0"/>
          </a:p>
          <a:p>
            <a:endParaRPr lang="hr-HR" smtClean="0"/>
          </a:p>
          <a:p>
            <a:endParaRPr lang="hr-HR" smtClean="0"/>
          </a:p>
          <a:p>
            <a:endParaRPr lang="hr-HR" smtClean="0"/>
          </a:p>
          <a:p>
            <a:endParaRPr lang="hr-HR" smtClean="0"/>
          </a:p>
          <a:p>
            <a:endParaRPr lang="hr-HR" smtClean="0"/>
          </a:p>
          <a:p>
            <a:endParaRPr lang="hr-HR" smtClean="0"/>
          </a:p>
          <a:p>
            <a:endParaRPr lang="hr-HR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553025"/>
              </p:ext>
            </p:extLst>
          </p:nvPr>
        </p:nvGraphicFramePr>
        <p:xfrm>
          <a:off x="395536" y="980729"/>
          <a:ext cx="7920880" cy="5282076"/>
        </p:xfrm>
        <a:graphic>
          <a:graphicData uri="http://schemas.openxmlformats.org/drawingml/2006/table">
            <a:tbl>
              <a:tblPr/>
              <a:tblGrid>
                <a:gridCol w="2283497"/>
                <a:gridCol w="1783982"/>
                <a:gridCol w="999030"/>
                <a:gridCol w="1569904"/>
                <a:gridCol w="1284467"/>
              </a:tblGrid>
              <a:tr h="11225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Vrsta aktivnosti</a:t>
                      </a:r>
                      <a:endParaRPr lang="hr-HR" sz="1100" b="1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Nositelj aktivnosti (naziv tijela ili imena osoba)</a:t>
                      </a:r>
                      <a:endParaRPr lang="hr-HR" sz="1100" b="1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Učestalost aktivnosti (broj sastanaka ili akcija godišnje)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Broj izvješća </a:t>
                      </a:r>
                      <a:r>
                        <a:rPr lang="hr-HR" sz="1100" dirty="0" smtClean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proizašlih </a:t>
                      </a:r>
                      <a:r>
                        <a:rPr lang="hr-HR" sz="1100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iz pojedine aktivnosti u posljednjih 5 godina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Praktični rezultati aktivnosti (opisno u </a:t>
                      </a:r>
                      <a:r>
                        <a:rPr lang="hr-HR" sz="1100" dirty="0" err="1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samoanalizi</a:t>
                      </a:r>
                      <a:r>
                        <a:rPr lang="hr-HR" sz="1100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)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7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Tematske sjednice o kvaliteti nastave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baseline="0" dirty="0" smtClean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vijeće, povjerenstvo za kvalitetu, dekan, uprava</a:t>
                      </a:r>
                      <a:r>
                        <a:rPr lang="hr-HR" sz="1100" b="1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dirty="0" smtClean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dopune</a:t>
                      </a:r>
                      <a:r>
                        <a:rPr lang="hr-HR" sz="1100" b="1" baseline="0" dirty="0" smtClean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 i izmjene, analiza anketa i sl.</a:t>
                      </a:r>
                      <a:r>
                        <a:rPr lang="hr-HR" sz="1100" b="1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2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Rad odbora (povjerenstva) za praćenje kvalitete nastave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dirty="0" smtClean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odbor (povjerenstvo)</a:t>
                      </a:r>
                      <a:r>
                        <a:rPr lang="hr-HR" sz="1100" b="1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7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Studentska anketa (provođenje, obrada, informiranje studenata, očitovanja nastavnika)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 </a:t>
                      </a:r>
                      <a:r>
                        <a:rPr lang="hr-HR" sz="1100" b="1" dirty="0" smtClean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uredi</a:t>
                      </a:r>
                      <a:r>
                        <a:rPr lang="hr-HR" sz="1100" b="1" baseline="0" dirty="0" smtClean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 za kvalitetu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7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i="1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SWOT</a:t>
                      </a:r>
                      <a:r>
                        <a:rPr lang="hr-HR" sz="1100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 analiza na razini visokog učilišta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dirty="0" smtClean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povjerenstva za izradu </a:t>
                      </a:r>
                      <a:r>
                        <a:rPr lang="hr-HR" sz="1100" b="1" dirty="0" err="1" smtClean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samoanalize</a:t>
                      </a:r>
                      <a:r>
                        <a:rPr lang="hr-HR" sz="1100" b="1" dirty="0" smtClean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, uprave</a:t>
                      </a:r>
                      <a:r>
                        <a:rPr lang="hr-HR" sz="1100" b="1" baseline="0" dirty="0" smtClean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 fakulteta</a:t>
                      </a:r>
                      <a:r>
                        <a:rPr lang="hr-HR" sz="1100" b="1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3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Praćenje pokazatelja kvalitete na visokom učilištu*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 </a:t>
                      </a:r>
                      <a:r>
                        <a:rPr lang="hr-HR" sz="1100" b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praćenje pokazatelja kvalitete</a:t>
                      </a:r>
                      <a:r>
                        <a:rPr lang="hr-HR" sz="1100" b="1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 znanstvenog rada (broj publikacija, citiranost…) - dekan, uprava, akreditirani laboratorij</a:t>
                      </a:r>
                      <a:endParaRPr lang="hr-HR" sz="11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23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Ostali </a:t>
                      </a:r>
                      <a:r>
                        <a:rPr lang="hr-HR" sz="1100" dirty="0" smtClean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oblici vrednovanja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dirty="0" smtClean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nezavisna certifikacijska kuća, međunarodna</a:t>
                      </a:r>
                      <a:r>
                        <a:rPr lang="hr-HR" sz="1100" b="1" baseline="0" dirty="0" smtClean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 vrednovanja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dirty="0">
                          <a:effectLst/>
                          <a:latin typeface="Cambria" panose="02040503050406030204" pitchFamily="18" charset="0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800" dirty="0">
                <a:latin typeface="Cambria" panose="02040503050406030204" pitchFamily="18" charset="0"/>
              </a:rPr>
              <a:t>2.1. Tablica 2.1. Struktura upisanih studenata i zanimanje za studijski program u tekućoj i posljednje dvije godine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1823982"/>
              </p:ext>
            </p:extLst>
          </p:nvPr>
        </p:nvGraphicFramePr>
        <p:xfrm>
          <a:off x="251520" y="2060848"/>
          <a:ext cx="8424935" cy="3482848"/>
        </p:xfrm>
        <a:graphic>
          <a:graphicData uri="http://schemas.openxmlformats.org/drawingml/2006/table">
            <a:tbl>
              <a:tblPr firstRow="1" firstCol="1" bandRow="1"/>
              <a:tblGrid>
                <a:gridCol w="676989"/>
                <a:gridCol w="609291"/>
                <a:gridCol w="478445"/>
                <a:gridCol w="617115"/>
                <a:gridCol w="690195"/>
                <a:gridCol w="617115"/>
                <a:gridCol w="617115"/>
                <a:gridCol w="690736"/>
                <a:gridCol w="537000"/>
                <a:gridCol w="617115"/>
                <a:gridCol w="617115"/>
                <a:gridCol w="767064"/>
                <a:gridCol w="889640"/>
              </a:tblGrid>
              <a:tr h="1917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Naziv studijskog programa (upisati)</a:t>
                      </a:r>
                      <a:endParaRPr lang="hr-HR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Redovni studenti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Izvanredni studenti 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Ukupno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16257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Godina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Prijavljeni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Prvi izbor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Drugi izbor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Upisna kvota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Upisani na prvu godinu studija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Prijavljeni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Upisani na prvu godinu studija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Upisna kvota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Gimnazija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Strukovna šk.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4700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Broj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Prosj. ocjena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Broj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Prosj. ocjena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9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 dirty="0" smtClean="0">
                          <a:solidFill>
                            <a:srgbClr val="FF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2012./2013.</a:t>
                      </a:r>
                      <a:endParaRPr lang="hr-HR" sz="10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800" dirty="0" smtClean="0">
                        <a:solidFill>
                          <a:srgbClr val="000000"/>
                        </a:solidFill>
                        <a:effectLst/>
                        <a:latin typeface="Cambria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800" dirty="0" smtClean="0">
                        <a:solidFill>
                          <a:srgbClr val="000000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800" dirty="0" smtClean="0">
                        <a:solidFill>
                          <a:srgbClr val="000000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800" dirty="0" smtClean="0">
                        <a:solidFill>
                          <a:srgbClr val="000000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2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N-1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 dirty="0" smtClean="0">
                          <a:solidFill>
                            <a:srgbClr val="FF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2011./2012.</a:t>
                      </a:r>
                      <a:endParaRPr lang="hr-HR" sz="10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0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N-2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 dirty="0" smtClean="0">
                          <a:solidFill>
                            <a:srgbClr val="FF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2010./2011.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8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66" marR="6146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7360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064896" cy="2448272"/>
          </a:xfrm>
        </p:spPr>
        <p:txBody>
          <a:bodyPr/>
          <a:lstStyle/>
          <a:p>
            <a:pPr algn="l"/>
            <a:r>
              <a:rPr lang="hr-HR" sz="3600" dirty="0" smtClean="0">
                <a:latin typeface="Cambria" panose="02040503050406030204" pitchFamily="18" charset="0"/>
              </a:rPr>
              <a:t>2.2. Prolaznost na studijskom programu</a:t>
            </a:r>
            <a:br>
              <a:rPr lang="hr-HR" sz="3600" dirty="0" smtClean="0">
                <a:latin typeface="Cambria" panose="02040503050406030204" pitchFamily="18" charset="0"/>
              </a:rPr>
            </a:br>
            <a:r>
              <a:rPr lang="hr-HR" sz="3600" dirty="0" smtClean="0">
                <a:latin typeface="Cambria" panose="02040503050406030204" pitchFamily="18" charset="0"/>
              </a:rPr>
              <a:t/>
            </a:r>
            <a:br>
              <a:rPr lang="hr-HR" sz="3600" dirty="0" smtClean="0">
                <a:latin typeface="Cambria" panose="02040503050406030204" pitchFamily="18" charset="0"/>
              </a:rPr>
            </a:br>
            <a:r>
              <a:rPr lang="hr-HR" sz="3600" dirty="0">
                <a:latin typeface="Cambria" panose="02040503050406030204" pitchFamily="18" charset="0"/>
              </a:rPr>
              <a:t/>
            </a:r>
            <a:br>
              <a:rPr lang="hr-HR" sz="3600" dirty="0">
                <a:latin typeface="Cambria" panose="02040503050406030204" pitchFamily="18" charset="0"/>
              </a:rPr>
            </a:br>
            <a:r>
              <a:rPr lang="hr-HR" sz="1800" dirty="0" smtClean="0">
                <a:latin typeface="Cambria" panose="02040503050406030204" pitchFamily="18" charset="0"/>
              </a:rPr>
              <a:t>Naziv studijskog programa</a:t>
            </a:r>
            <a:endParaRPr lang="hr-HR" sz="1800" dirty="0">
              <a:latin typeface="Cambria" panose="020405030504060302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3635938"/>
              </p:ext>
            </p:extLst>
          </p:nvPr>
        </p:nvGraphicFramePr>
        <p:xfrm>
          <a:off x="539552" y="2996952"/>
          <a:ext cx="8080572" cy="175732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92361"/>
                <a:gridCol w="723616"/>
                <a:gridCol w="1169846"/>
                <a:gridCol w="1259981"/>
                <a:gridCol w="899442"/>
                <a:gridCol w="1075903"/>
                <a:gridCol w="1259981"/>
                <a:gridCol w="899442"/>
              </a:tblGrid>
              <a:tr h="11263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 dirty="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 dirty="0">
                          <a:effectLst/>
                          <a:latin typeface="Cambria"/>
                          <a:ea typeface="Times New Roman"/>
                          <a:cs typeface="Calibri"/>
                        </a:rPr>
                        <a:t>Godina upisa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 dirty="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 dirty="0">
                          <a:effectLst/>
                          <a:latin typeface="Cambria"/>
                          <a:ea typeface="Times New Roman"/>
                          <a:cs typeface="Calibri"/>
                        </a:rPr>
                        <a:t>Broj upisanih  studenata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 dirty="0">
                          <a:effectLst/>
                          <a:latin typeface="Cambria"/>
                          <a:ea typeface="Times New Roman"/>
                          <a:cs typeface="Calibri"/>
                        </a:rPr>
                        <a:t>Broj studenata koji su ostvarili do 1/3 mogućih ECTS bodova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 dirty="0">
                          <a:effectLst/>
                          <a:latin typeface="Cambria"/>
                          <a:ea typeface="Times New Roman"/>
                          <a:cs typeface="Calibri"/>
                        </a:rPr>
                        <a:t>Broj studenata koji su ostvarili od 1/3 do 2/3 mogućih ECTS bodova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 dirty="0">
                          <a:effectLst/>
                          <a:latin typeface="Cambria"/>
                          <a:ea typeface="Times New Roman"/>
                          <a:cs typeface="Calibri"/>
                        </a:rPr>
                        <a:t>Broj studenata koji su ostvarili više od 2/3  mogućih ECTS bodova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 dirty="0">
                          <a:effectLst/>
                          <a:latin typeface="Cambria"/>
                          <a:ea typeface="Times New Roman"/>
                          <a:cs typeface="Calibri"/>
                        </a:rPr>
                        <a:t>Broj diplomiranih studenata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 dirty="0">
                          <a:effectLst/>
                          <a:latin typeface="Cambria"/>
                          <a:ea typeface="Times New Roman"/>
                          <a:cs typeface="Calibri"/>
                        </a:rPr>
                        <a:t>Broj studenata koji su izgubili pravo studiranja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 dirty="0">
                          <a:solidFill>
                            <a:srgbClr val="FF0000"/>
                          </a:solidFill>
                          <a:effectLst/>
                          <a:latin typeface="Cambria"/>
                          <a:ea typeface="Times New Roman"/>
                          <a:cs typeface="Calibri"/>
                        </a:rPr>
                        <a:t>Prosječna ocjena studija</a:t>
                      </a:r>
                      <a:endParaRPr lang="hr-HR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7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2006./2007.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 dirty="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7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2007./2008.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 dirty="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7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2008/2009.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 dirty="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7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 dirty="0">
                          <a:effectLst/>
                          <a:latin typeface="Cambria"/>
                          <a:ea typeface="Times New Roman"/>
                          <a:cs typeface="Calibri"/>
                        </a:rPr>
                        <a:t>2009/2010.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900" dirty="0">
                          <a:effectLst/>
                          <a:latin typeface="Cambria"/>
                          <a:ea typeface="Times New Roman"/>
                          <a:cs typeface="Calibri"/>
                        </a:rPr>
                        <a:t> </a:t>
                      </a:r>
                      <a:endParaRPr lang="hr-H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497607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ija_samoanaliza">
  <a:themeElements>
    <a:clrScheme name="azvo hr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zvo hr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</a:objectDefaults>
  <a:extraClrSchemeLst>
    <a:extraClrScheme>
      <a:clrScheme name="azvo hr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vo hr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vo hr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vo hr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vo hr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vo hr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vo hr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vo hr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vo hr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vo hr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vo hr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vo hr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z1">
  <a:themeElements>
    <a:clrScheme name="prez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z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prezentacija_samoanaliza">
  <a:themeElements>
    <a:clrScheme name="azvo hr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zvo hr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zvo hr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vo hr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vo hr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vo hr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vo hr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vo hr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vo hr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vo hr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vo hr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vo hr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vo hr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vo hr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prezentacija_samoanaliza</Template>
  <TotalTime>2673</TotalTime>
  <Words>1025</Words>
  <Application>Microsoft Office PowerPoint</Application>
  <PresentationFormat>On-screen Show (4:3)</PresentationFormat>
  <Paragraphs>426</Paragraphs>
  <Slides>17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prezentacija_samoanaliza</vt:lpstr>
      <vt:lpstr>prez1</vt:lpstr>
      <vt:lpstr>1_prezentacija_samoanaliza</vt:lpstr>
      <vt:lpstr> Upute za sastavljanje samoanalize  </vt:lpstr>
      <vt:lpstr>Upute za sastavljanje samoanalize</vt:lpstr>
      <vt:lpstr>Sadržaj</vt:lpstr>
      <vt:lpstr>Svrha</vt:lpstr>
      <vt:lpstr>Rok za dostavu samoanalize</vt:lpstr>
      <vt:lpstr>Vremenske odrednice</vt:lpstr>
      <vt:lpstr>Tablica 1.1. Interno osiguravanje kvalitete</vt:lpstr>
      <vt:lpstr>2.1. Tablica 2.1. Struktura upisanih studenata i zanimanje za studijski program u tekućoj i posljednje dvije godine</vt:lpstr>
      <vt:lpstr>2.2. Prolaznost na studijskom programu   Naziv studijskog programa</vt:lpstr>
      <vt:lpstr>Tablica 2.8. Programi cjeloživotnog obrazovanja (do 60 ECTS bodova)</vt:lpstr>
      <vt:lpstr>Tablica 3.3. Zapošljavanje studenata koji su završili studij</vt:lpstr>
      <vt:lpstr>PowerPoint Presentation</vt:lpstr>
      <vt:lpstr>Tablica 4.1. Struktura osoblja</vt:lpstr>
      <vt:lpstr>Tablica 4.2. Opterećenja nastavnika i vanjskih suradnika</vt:lpstr>
      <vt:lpstr> Tablica 4.3. Popis nastavnika </vt:lpstr>
      <vt:lpstr>Tablica 4.5. Nastavni materijali korišteni u prethodnoj akademskoj godini</vt:lpstr>
      <vt:lpstr>PowerPoint Presentation</vt:lpstr>
    </vt:vector>
  </TitlesOfParts>
  <Company>azvo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Upute za sastavljanje samoanalize Agencija za znanost i visoko obrazovanje</dc:title>
  <dc:creator>fjakopov</dc:creator>
  <cp:lastModifiedBy>Mia Đikić</cp:lastModifiedBy>
  <cp:revision>144</cp:revision>
  <cp:lastPrinted>2012-10-01T12:53:54Z</cp:lastPrinted>
  <dcterms:created xsi:type="dcterms:W3CDTF">2010-06-30T06:39:30Z</dcterms:created>
  <dcterms:modified xsi:type="dcterms:W3CDTF">2013-10-09T12:36:13Z</dcterms:modified>
</cp:coreProperties>
</file>