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6" r:id="rId2"/>
  </p:sldMasterIdLst>
  <p:notesMasterIdLst>
    <p:notesMasterId r:id="rId24"/>
  </p:notesMasterIdLst>
  <p:sldIdLst>
    <p:sldId id="322" r:id="rId3"/>
    <p:sldId id="324" r:id="rId4"/>
    <p:sldId id="325" r:id="rId5"/>
    <p:sldId id="335" r:id="rId6"/>
    <p:sldId id="326" r:id="rId7"/>
    <p:sldId id="328" r:id="rId8"/>
    <p:sldId id="331" r:id="rId9"/>
    <p:sldId id="332" r:id="rId10"/>
    <p:sldId id="333" r:id="rId11"/>
    <p:sldId id="334" r:id="rId12"/>
    <p:sldId id="315" r:id="rId13"/>
    <p:sldId id="307" r:id="rId14"/>
    <p:sldId id="309" r:id="rId15"/>
    <p:sldId id="306" r:id="rId16"/>
    <p:sldId id="310" r:id="rId17"/>
    <p:sldId id="330" r:id="rId18"/>
    <p:sldId id="311" r:id="rId19"/>
    <p:sldId id="318" r:id="rId20"/>
    <p:sldId id="320" r:id="rId21"/>
    <p:sldId id="319" r:id="rId22"/>
    <p:sldId id="321" r:id="rId2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0000"/>
    <a:srgbClr val="EAEAE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98" d="100"/>
          <a:sy n="98" d="100"/>
        </p:scale>
        <p:origin x="-210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9025EE-5EC5-4964-95AF-AE3A17B89E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17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9CE3-7612-4DF9-97D7-53C4A90E11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05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8B85-3EFC-43A6-A516-DE4977EF5B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64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A68F-6C63-4B3E-8EBC-DB0B1DB23A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1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6034C-CF10-4E63-811E-00E3B376AE29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2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5BD1-16EA-4E86-8980-2FF86DC5771F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6735D-166E-4A63-B01F-5E7ED90A37B6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6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569C-1397-4047-A271-998282D7A9A1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9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653E-FE61-44B2-9F1F-CE68EA984D65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75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F84A-F80C-43BE-B85E-1F7AA8FFD13D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89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B38D-E252-43A3-8606-D839085A8CAB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21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BEEE-337E-4E2E-8F89-344082890EBC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FE6C5-0E76-4E52-9579-F5D73BF897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87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9B75-60FF-409C-AEB5-DAA9D9DACE28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7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F6071-4EEA-4448-85E4-179D7215EE0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C74DC-BD7A-4A4A-9F79-B93589D28081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1FF3-3A4D-475F-9389-EEBDE7A4CC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74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350A7-B742-48B0-AF14-1609B02297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10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9339-0ADA-4016-9C18-E5FA662F4B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13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CAA1-E0A2-46E4-81D6-67621F1C15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9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4F4D8-0D9F-4962-8F0A-2CEC2A81D7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51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93A8-8617-4C96-A4EE-879A660BD8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0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2BEC-A27E-4B31-A47C-D6CD2F5222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73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882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A76212F-40C1-4EB8-ACDD-37E9D20D4E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0" y="6237288"/>
            <a:ext cx="9144000" cy="0"/>
          </a:xfrm>
          <a:prstGeom prst="line">
            <a:avLst/>
          </a:prstGeom>
          <a:noFill/>
          <a:ln w="12700">
            <a:solidFill>
              <a:srgbClr val="EE1C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7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611188" y="6332538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r-HR" sz="2000" smtClean="0">
                <a:latin typeface="Times New Roman" pitchFamily="18" charset="0"/>
              </a:rPr>
              <a:t>azvo</a:t>
            </a:r>
          </a:p>
        </p:txBody>
      </p:sp>
      <p:pic>
        <p:nvPicPr>
          <p:cNvPr id="1034" name="Picture 12" descr="New Pic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075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882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687C49-A537-41A7-AC7D-3B50E0F5B8AB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0" y="6237288"/>
            <a:ext cx="9144000" cy="0"/>
          </a:xfrm>
          <a:prstGeom prst="line">
            <a:avLst/>
          </a:prstGeom>
          <a:noFill/>
          <a:ln w="12700">
            <a:solidFill>
              <a:srgbClr val="EE1C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7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611188" y="6332538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000">
                <a:solidFill>
                  <a:srgbClr val="000000"/>
                </a:solidFill>
                <a:latin typeface="Times New Roman" pitchFamily="18" charset="0"/>
              </a:rPr>
              <a:t>azvo</a:t>
            </a:r>
          </a:p>
        </p:txBody>
      </p:sp>
      <p:pic>
        <p:nvPicPr>
          <p:cNvPr id="1034" name="Picture 12" descr="New Pic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075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8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kreditacija-znanost@azvo.hr" TargetMode="External"/><Relationship Id="rId2" Type="http://schemas.openxmlformats.org/officeDocument/2006/relationships/hyperlink" Target="mailto:akreditacija-visoko@azvo.hr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Poglavlje 5: Znanstvena i stručna djelatnost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>
                <a:solidFill>
                  <a:srgbClr val="C00000"/>
                </a:solidFill>
              </a:rPr>
              <a:t>Pitanje 5.a.: Opišite strateški program znanstvenih istraživanja za razdoblje od najmanje 5 godina</a:t>
            </a:r>
            <a:endParaRPr lang="hr-HR" sz="2000" dirty="0" smtClean="0"/>
          </a:p>
          <a:p>
            <a:pPr algn="just"/>
            <a:r>
              <a:rPr lang="hr-HR" sz="1600" dirty="0"/>
              <a:t>Strateški se program istraživanja </a:t>
            </a:r>
            <a:r>
              <a:rPr lang="hr-HR" sz="1600" dirty="0" smtClean="0"/>
              <a:t>treba priložiti </a:t>
            </a:r>
            <a:r>
              <a:rPr lang="hr-HR" sz="1600" dirty="0"/>
              <a:t>kao zaseban dokument, ili </a:t>
            </a:r>
            <a:r>
              <a:rPr lang="hr-HR" sz="1600" dirty="0" smtClean="0"/>
              <a:t>kao </a:t>
            </a:r>
            <a:r>
              <a:rPr lang="hr-HR" sz="1600" dirty="0"/>
              <a:t>dio </a:t>
            </a:r>
            <a:r>
              <a:rPr lang="hr-HR" sz="1600" dirty="0" smtClean="0"/>
              <a:t>  </a:t>
            </a:r>
            <a:r>
              <a:rPr lang="hr-HR" sz="1600" dirty="0"/>
              <a:t>strategije razvoja </a:t>
            </a:r>
            <a:r>
              <a:rPr lang="hr-HR" sz="1600" dirty="0" smtClean="0"/>
              <a:t>institucije – OBAVEZAN PRILOG.</a:t>
            </a:r>
            <a:endParaRPr lang="hr-HR" sz="1600" dirty="0"/>
          </a:p>
          <a:p>
            <a:pPr algn="just"/>
            <a:r>
              <a:rPr lang="hr-HR" sz="1600" dirty="0" smtClean="0"/>
              <a:t>Unutar </a:t>
            </a:r>
            <a:r>
              <a:rPr lang="hr-HR" sz="1600" dirty="0"/>
              <a:t>obrasca </a:t>
            </a:r>
            <a:r>
              <a:rPr lang="hr-HR" sz="1600" dirty="0" err="1"/>
              <a:t>samoanalize</a:t>
            </a:r>
            <a:r>
              <a:rPr lang="hr-HR" sz="1600" dirty="0"/>
              <a:t> (pitanja 5.a.) prikazati </a:t>
            </a:r>
            <a:r>
              <a:rPr lang="hr-HR" sz="1600" dirty="0" smtClean="0"/>
              <a:t>program sukladno strategiji kakvu </a:t>
            </a:r>
            <a:r>
              <a:rPr lang="hr-HR" sz="1600" dirty="0"/>
              <a:t>propisuje Pravilnik o uvjetima za </a:t>
            </a:r>
            <a:r>
              <a:rPr lang="hr-HR" sz="1600" dirty="0" err="1" smtClean="0"/>
              <a:t>reakreditaciju</a:t>
            </a:r>
            <a:r>
              <a:rPr lang="hr-HR" sz="1600" dirty="0" smtClean="0"/>
              <a:t>. 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800" dirty="0" smtClean="0"/>
              <a:t>Za </a:t>
            </a:r>
            <a:r>
              <a:rPr lang="hr-HR" sz="1800" dirty="0" smtClean="0">
                <a:solidFill>
                  <a:srgbClr val="C00000"/>
                </a:solidFill>
              </a:rPr>
              <a:t>VU </a:t>
            </a:r>
            <a:r>
              <a:rPr lang="hr-HR" sz="1800" dirty="0">
                <a:solidFill>
                  <a:srgbClr val="C00000"/>
                </a:solidFill>
              </a:rPr>
              <a:t>u sastavu sveučilišta </a:t>
            </a:r>
            <a:r>
              <a:rPr lang="hr-HR" sz="1800" dirty="0"/>
              <a:t>i drugih VU </a:t>
            </a:r>
            <a:r>
              <a:rPr lang="hr-HR" sz="1800" dirty="0">
                <a:solidFill>
                  <a:srgbClr val="C00000"/>
                </a:solidFill>
              </a:rPr>
              <a:t>upisanih u Upisnik ZO </a:t>
            </a:r>
            <a:r>
              <a:rPr lang="hr-HR" sz="1800" dirty="0" smtClean="0"/>
              <a:t>provodi se utvrđivanje uvjeta za obavljanje znanstvene djelatnosti. </a:t>
            </a:r>
            <a:r>
              <a:rPr lang="hr-HR" sz="1800" b="1" dirty="0" smtClean="0"/>
              <a:t>Minimalni uvjeti za obavljanje znanstvene djelatnosti </a:t>
            </a:r>
            <a:r>
              <a:rPr lang="hr-HR" sz="1800" dirty="0" smtClean="0"/>
              <a:t>:</a:t>
            </a:r>
          </a:p>
          <a:p>
            <a:pPr marL="0" indent="0">
              <a:buNone/>
            </a:pPr>
            <a:endParaRPr lang="hr-HR" sz="1800" dirty="0" smtClean="0"/>
          </a:p>
          <a:p>
            <a:pPr marL="514350" indent="-514350">
              <a:buAutoNum type="arabicPeriod"/>
            </a:pPr>
            <a:r>
              <a:rPr lang="hr-HR" sz="1800" dirty="0" smtClean="0"/>
              <a:t>Strateški program znanstvenog istraživanja za najmanje 5 godina koji uključuje:</a:t>
            </a:r>
          </a:p>
        </p:txBody>
      </p:sp>
    </p:spTree>
    <p:extLst>
      <p:ext uri="{BB962C8B-B14F-4D97-AF65-F5344CB8AC3E}">
        <p14:creationId xmlns:p14="http://schemas.microsoft.com/office/powerpoint/2010/main" val="41227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sz="3200" dirty="0" smtClean="0"/>
              <a:t>Knjige i kriterij odabira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428" t="26490" r="29431" b="34659"/>
          <a:stretch/>
        </p:blipFill>
        <p:spPr bwMode="auto">
          <a:xfrm>
            <a:off x="395536" y="980728"/>
            <a:ext cx="8219256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663788" y="1689548"/>
            <a:ext cx="864096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1760" y="4653136"/>
            <a:ext cx="2232248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91680" y="3861048"/>
            <a:ext cx="2448272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hr-HR" sz="2800" dirty="0" smtClean="0">
                <a:solidFill>
                  <a:srgbClr val="C00000"/>
                </a:solidFill>
              </a:rPr>
              <a:t>Međunarodna usporedivost i suradnja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1338163"/>
          </a:xfrm>
        </p:spPr>
        <p:txBody>
          <a:bodyPr/>
          <a:lstStyle/>
          <a:p>
            <a:r>
              <a:rPr lang="hr-HR" sz="2000" b="0" dirty="0">
                <a:solidFill>
                  <a:srgbClr val="C00000"/>
                </a:solidFill>
              </a:rPr>
              <a:t>5.c. </a:t>
            </a:r>
            <a:r>
              <a:rPr lang="hr-HR" sz="2000" b="0" dirty="0" smtClean="0">
                <a:solidFill>
                  <a:srgbClr val="C00000"/>
                </a:solidFill>
              </a:rPr>
              <a:t>Usporedite </a:t>
            </a:r>
            <a:r>
              <a:rPr lang="hr-HR" sz="2000" b="0" dirty="0">
                <a:solidFill>
                  <a:srgbClr val="C00000"/>
                </a:solidFill>
              </a:rPr>
              <a:t>opseg svojih znanstvenih postignuća s drugim srodnim domaćim i inozemnim visokim učilištima</a:t>
            </a:r>
            <a:endParaRPr lang="hr-HR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Odgovor na ovo pitanje izražava samo-identifikaciju institucije i pruža </a:t>
            </a:r>
            <a:r>
              <a:rPr lang="hr-HR" sz="2000" dirty="0" err="1" smtClean="0"/>
              <a:t>evaluatorima</a:t>
            </a:r>
            <a:r>
              <a:rPr lang="hr-HR" sz="2000" dirty="0" smtClean="0"/>
              <a:t> okvir za vrednovanje te</a:t>
            </a:r>
            <a:r>
              <a:rPr lang="vi-VN" sz="2000" dirty="0" smtClean="0"/>
              <a:t> </a:t>
            </a:r>
            <a:r>
              <a:rPr lang="hr-HR" sz="2000" dirty="0" smtClean="0"/>
              <a:t>dokaz kako VU prati i uspoređuje svoja dostignuća s drugima koja smatra sličnima u području specijalizacije. </a:t>
            </a:r>
          </a:p>
          <a:p>
            <a:pPr marL="0" indent="0" algn="just">
              <a:buNone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   </a:t>
            </a:r>
            <a:endParaRPr lang="hr-H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576063"/>
          </a:xfrm>
        </p:spPr>
        <p:txBody>
          <a:bodyPr/>
          <a:lstStyle/>
          <a:p>
            <a:r>
              <a:rPr lang="hr-HR" sz="2000" b="0" dirty="0" smtClean="0">
                <a:solidFill>
                  <a:srgbClr val="C00000"/>
                </a:solidFill>
              </a:rPr>
              <a:t>5.g. Broj radova proizašlih iz međunarodne suradnje </a:t>
            </a:r>
            <a:endParaRPr lang="hr-HR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3993307"/>
          </a:xfrm>
        </p:spPr>
        <p:txBody>
          <a:bodyPr/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Ovdje se vrednuje suradnja znanstvenika s kolegama u inozemstvu na radovima i projektima.</a:t>
            </a:r>
          </a:p>
          <a:p>
            <a:pPr marL="0" indent="0">
              <a:buNone/>
            </a:pPr>
            <a:r>
              <a:rPr lang="hr-HR" sz="2000" dirty="0" smtClean="0"/>
              <a:t>Može se odgovoriti i u obliku tablice.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27723"/>
              </p:ext>
            </p:extLst>
          </p:nvPr>
        </p:nvGraphicFramePr>
        <p:xfrm>
          <a:off x="4644008" y="4725144"/>
          <a:ext cx="3960440" cy="132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60"/>
                <a:gridCol w="2520280"/>
              </a:tblGrid>
              <a:tr h="341296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Projekt/suradnja (naziv)</a:t>
                      </a:r>
                      <a:endParaRPr lang="hr-H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 smtClean="0"/>
                        <a:t>Članci u </a:t>
                      </a:r>
                      <a:r>
                        <a:rPr lang="hr-HR" sz="1100" dirty="0" err="1" smtClean="0"/>
                        <a:t>ko</a:t>
                      </a:r>
                      <a:r>
                        <a:rPr lang="hr-HR" sz="1100" dirty="0" smtClean="0"/>
                        <a:t>-autorstvu sa inozemnim znanstvenicima (broj/i/ili naziv rada)</a:t>
                      </a:r>
                      <a:endParaRPr lang="hr-HR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hr-H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129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hr-H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2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/>
            <a:r>
              <a:rPr lang="sr-Latn-CS" sz="3200" dirty="0" smtClean="0">
                <a:solidFill>
                  <a:srgbClr val="C00000"/>
                </a:solidFill>
              </a:rPr>
              <a:t>Tablica </a:t>
            </a:r>
            <a:r>
              <a:rPr lang="sr-Latn-CS" sz="3200" dirty="0">
                <a:solidFill>
                  <a:srgbClr val="C00000"/>
                </a:solidFill>
              </a:rPr>
              <a:t>5.5</a:t>
            </a:r>
            <a:r>
              <a:rPr lang="hr-HR" sz="3200" dirty="0">
                <a:solidFill>
                  <a:srgbClr val="C00000"/>
                </a:solidFill>
              </a:rPr>
              <a:t> Bibliografija (u posljednjih 5 godina)</a:t>
            </a:r>
            <a:endParaRPr lang="sr-Latn-CS" sz="3200" dirty="0">
              <a:solidFill>
                <a:srgbClr val="C0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sz="2400" dirty="0" smtClean="0"/>
              <a:t>				</a:t>
            </a:r>
          </a:p>
          <a:p>
            <a:pPr eaLnBrk="1" hangingPunct="1">
              <a:buNone/>
            </a:pPr>
            <a:r>
              <a:rPr lang="hr-HR" sz="2000" b="1" dirty="0" smtClean="0"/>
              <a:t>Stupac: 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Omjer</a:t>
            </a:r>
            <a:r>
              <a:rPr lang="en-US" sz="20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broj</a:t>
            </a:r>
            <a:r>
              <a:rPr lang="en-US" sz="20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radova</a:t>
            </a:r>
            <a:r>
              <a:rPr lang="en-US" sz="2000" dirty="0">
                <a:latin typeface="Calibri"/>
                <a:ea typeface="Times New Roman"/>
                <a:cs typeface="Calibri"/>
              </a:rPr>
              <a:t>/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broj</a:t>
            </a:r>
            <a:r>
              <a:rPr lang="en-US" sz="20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nastavnika</a:t>
            </a:r>
            <a:r>
              <a:rPr lang="hr-HR" sz="2000" dirty="0">
                <a:latin typeface="Calibri"/>
                <a:ea typeface="Times New Roman"/>
                <a:cs typeface="Calibri"/>
              </a:rPr>
              <a:t> u vrednovanom razdoblju</a:t>
            </a:r>
            <a:endParaRPr lang="hr-HR" sz="2000" dirty="0">
              <a:latin typeface="Calibri"/>
              <a:ea typeface="Times New Roman"/>
              <a:cs typeface="Times New Roman"/>
            </a:endParaRPr>
          </a:p>
          <a:p>
            <a:pPr eaLnBrk="1" hangingPunct="1">
              <a:buFontTx/>
              <a:buNone/>
            </a:pPr>
            <a:endParaRPr lang="hr-HR" sz="2000" dirty="0" smtClean="0"/>
          </a:p>
          <a:p>
            <a:pPr eaLnBrk="1" hangingPunct="1">
              <a:buFontTx/>
              <a:buNone/>
            </a:pPr>
            <a:r>
              <a:rPr lang="hr-HR" sz="2000" b="1" dirty="0" smtClean="0"/>
              <a:t>Pitanje: Ukupan broj radova u toj kategoriji treba podijeliti s brojem nastavnika/znanstvenika na instituciji</a:t>
            </a:r>
            <a:endParaRPr lang="pl-PL" sz="2000" dirty="0" smtClean="0"/>
          </a:p>
          <a:p>
            <a:pPr eaLnBrk="1" hangingPunct="1">
              <a:buFontTx/>
              <a:buNone/>
            </a:pPr>
            <a:endParaRPr lang="pl-PL" sz="2000" dirty="0" smtClean="0"/>
          </a:p>
          <a:p>
            <a:pPr eaLnBrk="1" hangingPunct="1">
              <a:buFontTx/>
              <a:buNone/>
            </a:pPr>
            <a:endParaRPr lang="pl-PL" sz="2000" dirty="0" smtClean="0"/>
          </a:p>
          <a:p>
            <a:pPr eaLnBrk="1" hangingPunct="1">
              <a:buFontTx/>
              <a:buNone/>
            </a:pPr>
            <a:endParaRPr lang="pl-PL" sz="2000" dirty="0" smtClean="0"/>
          </a:p>
          <a:p>
            <a:pPr eaLnBrk="1" hangingPunct="1">
              <a:buFontTx/>
              <a:buNone/>
            </a:pPr>
            <a:endParaRPr lang="pl-PL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00334"/>
              </p:ext>
            </p:extLst>
          </p:nvPr>
        </p:nvGraphicFramePr>
        <p:xfrm>
          <a:off x="611560" y="3789040"/>
          <a:ext cx="7632848" cy="1800200"/>
        </p:xfrm>
        <a:graphic>
          <a:graphicData uri="http://schemas.openxmlformats.org/drawingml/2006/table">
            <a:tbl>
              <a:tblPr/>
              <a:tblGrid>
                <a:gridCol w="2322778"/>
                <a:gridCol w="1090657"/>
                <a:gridCol w="2131181"/>
                <a:gridCol w="2088232"/>
              </a:tblGrid>
              <a:tr h="1089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Vrsta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radova</a:t>
                      </a:r>
                      <a:endParaRPr lang="hr-HR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Ukupan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broj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radova</a:t>
                      </a:r>
                      <a:r>
                        <a:rPr lang="hr-HR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(publikacija)</a:t>
                      </a:r>
                      <a:endParaRPr lang="hr-HR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Broj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radova</a:t>
                      </a:r>
                      <a:r>
                        <a:rPr lang="hr-HR" sz="12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r-HR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publikacija)</a:t>
                      </a:r>
                      <a:r>
                        <a:rPr lang="en-US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koji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proizašli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iz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suradnje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drugim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visokim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učilištima</a:t>
                      </a:r>
                      <a:endParaRPr lang="hr-HR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Omjer</a:t>
                      </a:r>
                      <a:r>
                        <a:rPr lang="en-US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broj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radova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broj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nastavnika</a:t>
                      </a:r>
                      <a:r>
                        <a:rPr lang="hr-HR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(N) u vrednovanom razdoblju</a:t>
                      </a:r>
                      <a:endParaRPr lang="hr-HR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Radovi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časopisima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koji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zastupljeni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bazi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CC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200" b="1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WoS</a:t>
                      </a:r>
                      <a:r>
                        <a:rPr lang="hr-HR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r-HR" sz="1200" b="1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Scopus</a:t>
                      </a:r>
                      <a:endParaRPr lang="hr-HR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</a:t>
                      </a:r>
                      <a:endParaRPr lang="hr-HR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</a:t>
                      </a:r>
                      <a:endParaRPr lang="hr-HR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  <a:r>
                        <a:rPr lang="hr-HR" sz="12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</a:t>
                      </a:r>
                      <a:r>
                        <a:rPr lang="hr-HR" sz="120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(ili  2,25 po nastavniku)</a:t>
                      </a:r>
                      <a:endParaRPr lang="hr-HR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008534"/>
          </a:xfrm>
        </p:spPr>
        <p:txBody>
          <a:bodyPr/>
          <a:lstStyle/>
          <a:p>
            <a:pPr eaLnBrk="1" hangingPunct="1"/>
            <a:r>
              <a:rPr lang="sr-Latn-CS" sz="3200" dirty="0">
                <a:solidFill>
                  <a:srgbClr val="C00000"/>
                </a:solidFill>
              </a:rPr>
              <a:t>Tablica 5.5</a:t>
            </a:r>
            <a:r>
              <a:rPr lang="hr-HR" sz="3200" dirty="0">
                <a:solidFill>
                  <a:srgbClr val="C00000"/>
                </a:solidFill>
              </a:rPr>
              <a:t> Bibliografija (u posljednjih 5 godina)</a:t>
            </a:r>
            <a:endParaRPr lang="sr-Latn-CS" sz="3200" dirty="0">
              <a:solidFill>
                <a:srgbClr val="C0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6997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2000" b="1" dirty="0" smtClean="0"/>
              <a:t>Stupac: </a:t>
            </a:r>
            <a:r>
              <a:rPr lang="hr-HR" sz="2000" b="1" i="1" dirty="0" smtClean="0"/>
              <a:t>Ukupan broj radova</a:t>
            </a:r>
          </a:p>
          <a:p>
            <a:pPr eaLnBrk="1" hangingPunct="1">
              <a:buFontTx/>
              <a:buNone/>
            </a:pPr>
            <a:r>
              <a:rPr lang="hr-HR" sz="2000" b="1" dirty="0" smtClean="0"/>
              <a:t>Pitanje:</a:t>
            </a:r>
            <a:r>
              <a:rPr lang="hr-HR" sz="2400" b="1" dirty="0" smtClean="0"/>
              <a:t> </a:t>
            </a:r>
            <a:r>
              <a:rPr lang="hr-HR" sz="2000" dirty="0" smtClean="0"/>
              <a:t>Tko ulazi  u ovaj broj od djelatnika ustanove? </a:t>
            </a:r>
            <a:endParaRPr lang="hr-HR" sz="2000" b="1" dirty="0" smtClean="0"/>
          </a:p>
          <a:p>
            <a:pPr eaLnBrk="1" hangingPunct="1">
              <a:buFontTx/>
              <a:buNone/>
            </a:pPr>
            <a:endParaRPr lang="hr-HR" sz="2000" dirty="0" smtClean="0"/>
          </a:p>
          <a:p>
            <a:pPr eaLnBrk="1" hangingPunct="1">
              <a:buNone/>
            </a:pPr>
            <a:r>
              <a:rPr lang="hr-HR" sz="2000" dirty="0" smtClean="0"/>
              <a:t>	</a:t>
            </a:r>
          </a:p>
          <a:p>
            <a:pPr algn="just" eaLnBrk="1" hangingPunct="1">
              <a:buNone/>
            </a:pPr>
            <a:r>
              <a:rPr lang="hr-HR" sz="2000" dirty="0"/>
              <a:t>	</a:t>
            </a:r>
            <a:r>
              <a:rPr lang="hr-HR" sz="2000" dirty="0" smtClean="0"/>
              <a:t>Kategorija NASTAVNIK/ICA odnosi se na sve koji su stalno zaposleni, a imaju nastavna, odnosno znanstveno-nastavna zvanja. Ako u ukupnom broju računate i radove novaka, onda iste morate računati i u prosjek (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Omjer</a:t>
            </a:r>
            <a:r>
              <a:rPr lang="en-US" sz="20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broj</a:t>
            </a:r>
            <a:r>
              <a:rPr lang="en-US" sz="20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radova</a:t>
            </a:r>
            <a:r>
              <a:rPr lang="en-US" sz="2000" dirty="0">
                <a:latin typeface="Calibri"/>
                <a:ea typeface="Times New Roman"/>
                <a:cs typeface="Calibri"/>
              </a:rPr>
              <a:t>/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broj</a:t>
            </a:r>
            <a:r>
              <a:rPr lang="en-US" sz="20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2000" dirty="0" err="1">
                <a:latin typeface="Calibri"/>
                <a:ea typeface="Times New Roman"/>
                <a:cs typeface="Calibri"/>
              </a:rPr>
              <a:t>nastavnika</a:t>
            </a:r>
            <a:r>
              <a:rPr lang="hr-HR" sz="2000" dirty="0">
                <a:latin typeface="Calibri"/>
                <a:ea typeface="Times New Roman"/>
                <a:cs typeface="Calibri"/>
              </a:rPr>
              <a:t> u </a:t>
            </a:r>
            <a:r>
              <a:rPr lang="hr-HR" sz="2000" dirty="0" err="1" smtClean="0">
                <a:latin typeface="Calibri"/>
                <a:ea typeface="Times New Roman"/>
                <a:cs typeface="Calibri"/>
              </a:rPr>
              <a:t>vred</a:t>
            </a:r>
            <a:r>
              <a:rPr lang="hr-HR" sz="2000" dirty="0" smtClean="0">
                <a:latin typeface="Calibri"/>
                <a:ea typeface="Times New Roman"/>
                <a:cs typeface="Calibri"/>
              </a:rPr>
              <a:t>. razdoblju</a:t>
            </a:r>
            <a:r>
              <a:rPr lang="hr-HR" sz="2000" dirty="0" smtClean="0"/>
              <a:t>)	</a:t>
            </a:r>
          </a:p>
          <a:p>
            <a:pPr eaLnBrk="1" hangingPunct="1">
              <a:buFontTx/>
              <a:buNone/>
            </a:pPr>
            <a:endParaRPr lang="hr-HR" sz="2000" dirty="0" smtClean="0"/>
          </a:p>
          <a:p>
            <a:pPr eaLnBrk="1" hangingPunct="1">
              <a:buFontTx/>
              <a:buNone/>
            </a:pPr>
            <a:r>
              <a:rPr lang="hr-HR" sz="2000" dirty="0" smtClean="0"/>
              <a:t> 	</a:t>
            </a:r>
          </a:p>
          <a:p>
            <a:pPr eaLnBrk="1" hangingPunct="1">
              <a:buFontTx/>
              <a:buNone/>
            </a:pPr>
            <a:endParaRPr lang="hr-HR" sz="2000" dirty="0" smtClean="0"/>
          </a:p>
          <a:p>
            <a:pPr eaLnBrk="1" hangingPunct="1">
              <a:buFontTx/>
              <a:buNone/>
            </a:pPr>
            <a:r>
              <a:rPr lang="hr-HR" sz="2000" dirty="0" smtClean="0"/>
              <a:t>	</a:t>
            </a:r>
            <a:r>
              <a:rPr lang="hr-HR" sz="1800" dirty="0" smtClean="0"/>
              <a:t>		</a:t>
            </a:r>
          </a:p>
          <a:p>
            <a:pPr eaLnBrk="1" hangingPunct="1">
              <a:buFontTx/>
              <a:buNone/>
            </a:pPr>
            <a:endParaRPr lang="hr-HR" sz="1800" dirty="0" smtClean="0"/>
          </a:p>
          <a:p>
            <a:pPr eaLnBrk="1" hangingPunct="1">
              <a:buFontTx/>
              <a:buNone/>
            </a:pPr>
            <a:endParaRPr lang="hr-HR" sz="2400" dirty="0" smtClean="0"/>
          </a:p>
          <a:p>
            <a:pPr eaLnBrk="1" hangingPunct="1">
              <a:buFontTx/>
              <a:buNone/>
            </a:pPr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76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dirty="0" smtClean="0">
                <a:solidFill>
                  <a:srgbClr val="C00000"/>
                </a:solidFill>
              </a:rPr>
              <a:t>Tablica 5.6</a:t>
            </a:r>
            <a:r>
              <a:rPr lang="hr-HR" sz="2800" dirty="0" smtClean="0">
                <a:solidFill>
                  <a:srgbClr val="C00000"/>
                </a:solidFill>
              </a:rPr>
              <a:t> </a:t>
            </a:r>
            <a:r>
              <a:rPr lang="hr-HR" sz="2800" dirty="0">
                <a:solidFill>
                  <a:srgbClr val="C00000"/>
                </a:solidFill>
              </a:rPr>
              <a:t>Znanstvena  produktivnost prema ustrojbenim jedinicama visokog učilišta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2000" b="1" dirty="0" smtClean="0"/>
              <a:t>Pitanje: Tablica 5.6. - Što se točno podrazumijeva pod pojmom „ustrojbena jedinica“?</a:t>
            </a:r>
          </a:p>
          <a:p>
            <a:pPr eaLnBrk="1" hangingPunct="1">
              <a:buFontTx/>
              <a:buNone/>
            </a:pPr>
            <a:endParaRPr lang="hr-HR" sz="2400" dirty="0" smtClean="0"/>
          </a:p>
          <a:p>
            <a:pPr eaLnBrk="1" hangingPunct="1">
              <a:buFontTx/>
              <a:buNone/>
            </a:pPr>
            <a:endParaRPr lang="hr-HR" sz="2400" dirty="0" smtClean="0"/>
          </a:p>
          <a:p>
            <a:pPr eaLnBrk="1" hangingPunct="1">
              <a:buFontTx/>
              <a:buNone/>
            </a:pPr>
            <a:endParaRPr lang="hr-HR" sz="2400" dirty="0" smtClean="0"/>
          </a:p>
          <a:p>
            <a:pPr eaLnBrk="1" hangingPunct="1">
              <a:buFontTx/>
              <a:buNone/>
            </a:pPr>
            <a:endParaRPr lang="hr-HR" sz="2400" dirty="0"/>
          </a:p>
          <a:p>
            <a:pPr eaLnBrk="1" hangingPunct="1">
              <a:buFontTx/>
              <a:buNone/>
            </a:pPr>
            <a:endParaRPr lang="hr-HR" sz="2400" dirty="0" smtClean="0"/>
          </a:p>
          <a:p>
            <a:pPr eaLnBrk="1" hangingPunct="1">
              <a:buFontTx/>
              <a:buNone/>
            </a:pPr>
            <a:r>
              <a:rPr lang="hr-HR" sz="2000" dirty="0" smtClean="0"/>
              <a:t>Zavodi, odjeli, odsjeci, centri ili druge organizacijske strukture koje čine kompaktne znanstvene ili nastavne cjeline. </a:t>
            </a:r>
          </a:p>
          <a:p>
            <a:pPr eaLnBrk="1" hangingPunct="1">
              <a:buNone/>
            </a:pPr>
            <a:r>
              <a:rPr lang="hr-HR" sz="2000" dirty="0"/>
              <a:t>Ako ustanova nema odjela, nije potrebno raditi tablicu 5.6. </a:t>
            </a:r>
            <a:r>
              <a:rPr lang="hr-HR" sz="2000" dirty="0" smtClean="0"/>
              <a:t>(za sveučilišne sastavnice) </a:t>
            </a:r>
            <a:r>
              <a:rPr lang="hr-HR" sz="2000" dirty="0"/>
              <a:t>odnosno 5.5. (veleučilišta i visoke škole).</a:t>
            </a:r>
          </a:p>
          <a:p>
            <a:pPr eaLnBrk="1" hangingPunct="1">
              <a:buFontTx/>
              <a:buNone/>
            </a:pPr>
            <a:endParaRPr lang="hr-HR" sz="2000" dirty="0" smtClean="0"/>
          </a:p>
          <a:p>
            <a:pPr eaLnBrk="1" hangingPunct="1">
              <a:buFontTx/>
              <a:buNone/>
            </a:pPr>
            <a:endParaRPr lang="hr-H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88350"/>
              </p:ext>
            </p:extLst>
          </p:nvPr>
        </p:nvGraphicFramePr>
        <p:xfrm>
          <a:off x="467544" y="2204864"/>
          <a:ext cx="8229600" cy="1997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388"/>
                <a:gridCol w="1603126"/>
                <a:gridCol w="1603126"/>
                <a:gridCol w="1603126"/>
                <a:gridCol w="1599834"/>
              </a:tblGrid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hr-HR" sz="1100" kern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solidFill>
                            <a:schemeClr val="tx1"/>
                          </a:solidFill>
                          <a:effectLst/>
                        </a:rPr>
                        <a:t>Ukupan broj radova</a:t>
                      </a:r>
                      <a:endParaRPr lang="hr-HR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Omjer za svaku 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ustrojbenu 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jedinicu: broj radova/broj nastavnika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7881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solidFill>
                            <a:srgbClr val="FF0000"/>
                          </a:solidFill>
                          <a:effectLst/>
                        </a:rPr>
                        <a:t>Ustrojbena jedinica 1</a:t>
                      </a:r>
                      <a:endParaRPr lang="hr-HR" sz="11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solidFill>
                            <a:srgbClr val="FF0000"/>
                          </a:solidFill>
                          <a:effectLst/>
                        </a:rPr>
                        <a:t>Ustrojbena jedinica 2</a:t>
                      </a:r>
                      <a:endParaRPr lang="hr-HR" sz="11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FF0000"/>
                          </a:solidFill>
                          <a:effectLst/>
                        </a:rPr>
                        <a:t>Ustrojbena jedinica 3</a:t>
                      </a:r>
                      <a:endParaRPr lang="hr-H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07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Znanstveni radovi u časopisima koji su zastupljeni u bazi CC,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effectLst/>
                        </a:rPr>
                        <a:t>WoS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 (SSCI, SCI-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effectLst/>
                        </a:rPr>
                        <a:t>expanded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 i A&amp;HCI) te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effectLst/>
                        </a:rPr>
                        <a:t>Scopusu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30/15 (ili 2 rada po nastavniku)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25/10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35/15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0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/>
            <a:r>
              <a:rPr lang="sr-Latn-CS" sz="3200" dirty="0" smtClean="0">
                <a:solidFill>
                  <a:srgbClr val="C00000"/>
                </a:solidFill>
              </a:rPr>
              <a:t>Tablica 5.6</a:t>
            </a:r>
            <a:r>
              <a:rPr lang="hr-HR" sz="3200" dirty="0" smtClean="0">
                <a:solidFill>
                  <a:srgbClr val="C00000"/>
                </a:solidFill>
              </a:rPr>
              <a:t> Znanstvena  produktivnost prema ustrojbenim jedinicama visokog učilišta</a:t>
            </a:r>
            <a:endParaRPr lang="sr-Latn-CS" sz="3200" dirty="0" smtClean="0">
              <a:solidFill>
                <a:srgbClr val="C0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sz="2400" dirty="0" smtClean="0"/>
              <a:t>	</a:t>
            </a:r>
            <a:r>
              <a:rPr lang="hr-HR" sz="2000" dirty="0" smtClean="0"/>
              <a:t>		</a:t>
            </a:r>
          </a:p>
          <a:p>
            <a:pPr eaLnBrk="1" hangingPunct="1">
              <a:buFontTx/>
              <a:buNone/>
            </a:pPr>
            <a:r>
              <a:rPr lang="hr-HR" sz="2000" b="1" dirty="0" smtClean="0"/>
              <a:t>	</a:t>
            </a:r>
            <a:endParaRPr lang="hr-HR" sz="2000" dirty="0" smtClean="0"/>
          </a:p>
          <a:p>
            <a:pPr eaLnBrk="1" hangingPunct="1">
              <a:buFontTx/>
              <a:buNone/>
            </a:pPr>
            <a:r>
              <a:rPr lang="hr-HR" sz="2000" b="1" dirty="0" smtClean="0"/>
              <a:t>	Pitanje: </a:t>
            </a:r>
            <a:r>
              <a:rPr lang="hr-HR" sz="2000" i="1" dirty="0" smtClean="0"/>
              <a:t>Ako su na istom radu koautori s dvije različite ustrojbene jedinice kako se rad računa u omjeru broj radova/broj nastavnika?</a:t>
            </a:r>
          </a:p>
          <a:p>
            <a:pPr eaLnBrk="1" hangingPunct="1">
              <a:buFontTx/>
              <a:buNone/>
            </a:pPr>
            <a:endParaRPr lang="hr-HR" sz="2000" dirty="0" smtClean="0"/>
          </a:p>
          <a:p>
            <a:pPr eaLnBrk="1" hangingPunct="1">
              <a:buFontTx/>
              <a:buNone/>
            </a:pPr>
            <a:r>
              <a:rPr lang="hr-HR" sz="2000" dirty="0"/>
              <a:t>	</a:t>
            </a:r>
            <a:r>
              <a:rPr lang="hr-HR" sz="2000" dirty="0" smtClean="0"/>
              <a:t>Svaka ustrojbena jedinica imat će po 1 rad koji se potom dijeli s brojem nastavnika u toj jedinici kako bi se dobio prosjek radova po nastavniku.</a:t>
            </a:r>
          </a:p>
          <a:p>
            <a:pPr eaLnBrk="1" hangingPunct="1">
              <a:buFontTx/>
              <a:buNone/>
            </a:pPr>
            <a:endParaRPr lang="sr-Latn-CS" sz="2000" dirty="0" smtClean="0"/>
          </a:p>
        </p:txBody>
      </p:sp>
    </p:spTree>
    <p:extLst>
      <p:ext uri="{BB962C8B-B14F-4D97-AF65-F5344CB8AC3E}">
        <p14:creationId xmlns:p14="http://schemas.microsoft.com/office/powerpoint/2010/main" val="17579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rgbClr val="C00000"/>
                </a:solidFill>
              </a:rPr>
              <a:t>6. Mobilnost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 smtClean="0"/>
              <a:t>Što mobilnost (u ovom obrascu) nije</a:t>
            </a:r>
            <a:r>
              <a:rPr lang="hr-HR" sz="2000" dirty="0" smtClean="0"/>
              <a:t>: konferencije, poslovni i administrativni susreti, izvanjski (osobni) angažmani predavača na drugim VU.</a:t>
            </a:r>
          </a:p>
          <a:p>
            <a:endParaRPr lang="hr-HR" sz="2000" dirty="0" smtClean="0"/>
          </a:p>
          <a:p>
            <a:r>
              <a:rPr lang="hr-HR" sz="2000" b="1" dirty="0" smtClean="0"/>
              <a:t>Što mobilnost jest</a:t>
            </a:r>
            <a:r>
              <a:rPr lang="hr-HR" sz="2000" dirty="0" smtClean="0"/>
              <a:t>: stipendijski odlasci za nastavno-znanstveno usavršavanje, dolazak stranih predavača na semestar/modul ili duže, odlazak nastavnika na semestar/modul, prelasci između VU i razmjena studenata, dr.</a:t>
            </a:r>
          </a:p>
          <a:p>
            <a:endParaRPr lang="hr-HR" sz="2000" dirty="0" smtClean="0"/>
          </a:p>
          <a:p>
            <a:r>
              <a:rPr lang="hr-HR" sz="2000" b="1" dirty="0" smtClean="0"/>
              <a:t>Radna definicija mobilnosti</a:t>
            </a:r>
            <a:r>
              <a:rPr lang="hr-HR" sz="2000" dirty="0" smtClean="0"/>
              <a:t>: Značajniji vremenski boravak u mjestu izvan mjesta boravka/rada u svrhu stjecanja novih znanja, vještina i kvalifikacija, odrađivanja (dijela) profesionalnog projekta (znanstvenog rada, istraživanja), stjecanja iskustva i praktičnih vještina i dr.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719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/>
            <a:r>
              <a:rPr lang="sr-Latn-CS" dirty="0" smtClean="0">
                <a:solidFill>
                  <a:srgbClr val="C00000"/>
                </a:solidFill>
              </a:rPr>
              <a:t>Općenito Q&amp;A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1800" b="1" dirty="0" smtClean="0"/>
              <a:t>Na koji način će </a:t>
            </a:r>
            <a:r>
              <a:rPr lang="hr-HR" sz="1800" b="1" dirty="0" err="1" smtClean="0"/>
              <a:t>evaluatorski</a:t>
            </a:r>
            <a:r>
              <a:rPr lang="hr-HR" sz="1800" b="1" dirty="0" smtClean="0"/>
              <a:t> tim provjeravati podatke vezane za bibliografiju? </a:t>
            </a:r>
          </a:p>
          <a:p>
            <a:pPr eaLnBrk="1" hangingPunct="1">
              <a:buFontTx/>
              <a:buNone/>
            </a:pPr>
            <a:endParaRPr lang="hr-HR" sz="1800" dirty="0" smtClean="0"/>
          </a:p>
          <a:p>
            <a:pPr eaLnBrk="1" hangingPunct="1">
              <a:buFontTx/>
              <a:buNone/>
            </a:pPr>
            <a:r>
              <a:rPr lang="hr-HR" sz="1800" dirty="0" smtClean="0"/>
              <a:t>	Za istinitost podataka jamči dekan/rektor svojim potpisom na dokumentu </a:t>
            </a:r>
            <a:r>
              <a:rPr lang="hr-HR" sz="1800" dirty="0" err="1" smtClean="0"/>
              <a:t>samoanalize</a:t>
            </a:r>
            <a:r>
              <a:rPr lang="hr-HR" sz="1800" dirty="0" smtClean="0"/>
              <a:t>, a podaci o znanstvenoj produktivnosti i kapacitetima moguće je provjeriti preko raspoloživih baza podataka: </a:t>
            </a:r>
          </a:p>
          <a:p>
            <a:pPr eaLnBrk="1" hangingPunct="1">
              <a:buNone/>
            </a:pPr>
            <a:r>
              <a:rPr lang="hr-HR" sz="1800" dirty="0"/>
              <a:t>	</a:t>
            </a:r>
            <a:r>
              <a:rPr lang="hr-HR" sz="1800" dirty="0" smtClean="0"/>
              <a:t>- Web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Knowledge</a:t>
            </a:r>
            <a:r>
              <a:rPr lang="hr-HR" sz="1800" dirty="0"/>
              <a:t>, </a:t>
            </a:r>
            <a:r>
              <a:rPr lang="hr-HR" sz="1800" dirty="0" err="1" smtClean="0"/>
              <a:t>Scopus</a:t>
            </a:r>
            <a:r>
              <a:rPr lang="hr-HR" sz="1800" dirty="0" smtClean="0"/>
              <a:t>, </a:t>
            </a:r>
            <a:r>
              <a:rPr lang="hr-HR" sz="1800" dirty="0" err="1" smtClean="0"/>
              <a:t>Google</a:t>
            </a:r>
            <a:r>
              <a:rPr lang="hr-HR" sz="1800" dirty="0" smtClean="0"/>
              <a:t> </a:t>
            </a:r>
            <a:r>
              <a:rPr lang="hr-HR" sz="1800" dirty="0" err="1"/>
              <a:t>Scholar</a:t>
            </a:r>
            <a:endParaRPr lang="hr-HR" sz="1800" dirty="0"/>
          </a:p>
          <a:p>
            <a:pPr eaLnBrk="1" hangingPunct="1">
              <a:buFontTx/>
              <a:buNone/>
            </a:pPr>
            <a:r>
              <a:rPr lang="hr-HR" sz="1800" dirty="0"/>
              <a:t>	</a:t>
            </a:r>
            <a:r>
              <a:rPr lang="hr-HR" sz="1800" dirty="0" smtClean="0"/>
              <a:t>- CROSBI, Hrčak</a:t>
            </a:r>
          </a:p>
          <a:p>
            <a:pPr eaLnBrk="1" hangingPunct="1">
              <a:buFontTx/>
              <a:buNone/>
            </a:pPr>
            <a:r>
              <a:rPr lang="hr-HR" sz="1800" dirty="0"/>
              <a:t>	</a:t>
            </a:r>
            <a:r>
              <a:rPr lang="hr-HR" sz="1800" dirty="0" smtClean="0"/>
              <a:t>- Upisnik znanstvenika i znanstvenih organizacija, baza Matičnih odbora</a:t>
            </a:r>
          </a:p>
          <a:p>
            <a:pPr eaLnBrk="1" hangingPunct="1">
              <a:buFontTx/>
              <a:buNone/>
            </a:pPr>
            <a:r>
              <a:rPr lang="hr-HR" sz="1800" dirty="0"/>
              <a:t>	</a:t>
            </a:r>
            <a:r>
              <a:rPr lang="hr-HR" sz="1800" dirty="0" smtClean="0"/>
              <a:t>- Preglednik studijskih programa  </a:t>
            </a:r>
          </a:p>
          <a:p>
            <a:pPr eaLnBrk="1" hangingPunct="1">
              <a:buFontTx/>
              <a:buNone/>
            </a:pPr>
            <a:r>
              <a:rPr lang="hr-HR" sz="1800" dirty="0"/>
              <a:t>	</a:t>
            </a:r>
            <a:r>
              <a:rPr lang="hr-HR" sz="1800" dirty="0" smtClean="0"/>
              <a:t>- podaci Agencije i vrednovane institucije koje </a:t>
            </a:r>
            <a:r>
              <a:rPr lang="hr-HR" sz="1800" dirty="0" err="1" smtClean="0"/>
              <a:t>evaluatori</a:t>
            </a:r>
            <a:r>
              <a:rPr lang="hr-HR" sz="1800" dirty="0" smtClean="0"/>
              <a:t> mogu tražiti na uvid. </a:t>
            </a:r>
            <a:endParaRPr lang="hr-HR" sz="2000" dirty="0" smtClean="0"/>
          </a:p>
          <a:p>
            <a:pPr eaLnBrk="1" hangingPunct="1">
              <a:buFontTx/>
              <a:buNone/>
            </a:pPr>
            <a:endParaRPr lang="hr-HR" sz="2000" dirty="0" smtClean="0"/>
          </a:p>
          <a:p>
            <a:pPr eaLnBrk="1" hangingPunct="1">
              <a:buFontTx/>
              <a:buNone/>
            </a:pPr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28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/>
            <a:r>
              <a:rPr lang="sr-Latn-CS" dirty="0">
                <a:solidFill>
                  <a:srgbClr val="C00000"/>
                </a:solidFill>
              </a:rPr>
              <a:t>Općenito Q&amp;A</a:t>
            </a:r>
            <a:endParaRPr lang="sr-Latn-CS" dirty="0" smtClean="0">
              <a:solidFill>
                <a:srgbClr val="C0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1800" b="1" dirty="0" smtClean="0"/>
              <a:t>	Treba</a:t>
            </a:r>
            <a:r>
              <a:rPr lang="vi-VN" sz="1800" b="1" dirty="0" smtClean="0"/>
              <a:t> li u sastavljanju samoanalize redoslijedom odgovarati na pitanja koja ste dali u Uputama, ili znanstvenu djelatnost možemo opisatii na drugi način i drugim redoslijedom, s tim da se kroz tekst dobiju odgovori na sva postavljena pitanja?</a:t>
            </a:r>
          </a:p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r>
              <a:rPr lang="hr-HR" sz="1800" dirty="0" smtClean="0"/>
              <a:t>	</a:t>
            </a:r>
            <a:r>
              <a:rPr lang="vi-VN" sz="1800" dirty="0" smtClean="0"/>
              <a:t>Radi lakše čitljivosti i ujednačenosti molimo da samo iznimno odstupite od redoslijeda koji je naveden. </a:t>
            </a:r>
            <a:endParaRPr lang="hr-HR" sz="1800" dirty="0" smtClean="0"/>
          </a:p>
          <a:p>
            <a:pPr eaLnBrk="1" hangingPunct="1">
              <a:buFontTx/>
              <a:buNone/>
            </a:pPr>
            <a:r>
              <a:rPr lang="hr-HR" sz="1800" dirty="0"/>
              <a:t>	</a:t>
            </a:r>
            <a:r>
              <a:rPr lang="vi-VN" sz="1800" dirty="0" smtClean="0"/>
              <a:t>Naravno, </a:t>
            </a:r>
            <a:r>
              <a:rPr lang="hr-HR" sz="1800" dirty="0" smtClean="0"/>
              <a:t>slobodno </a:t>
            </a:r>
            <a:r>
              <a:rPr lang="vi-VN" sz="1800" dirty="0" smtClean="0">
                <a:solidFill>
                  <a:srgbClr val="C00000"/>
                </a:solidFill>
              </a:rPr>
              <a:t>iznesete </a:t>
            </a:r>
            <a:r>
              <a:rPr lang="hr-HR" sz="1800" dirty="0" smtClean="0"/>
              <a:t>sve </a:t>
            </a:r>
            <a:r>
              <a:rPr lang="vi-VN" sz="1800" dirty="0" smtClean="0">
                <a:solidFill>
                  <a:srgbClr val="C00000"/>
                </a:solidFill>
              </a:rPr>
              <a:t>dodatne elemente </a:t>
            </a:r>
            <a:r>
              <a:rPr lang="vi-VN" sz="1800" dirty="0" smtClean="0"/>
              <a:t>ukoliko smatrate da je to potrebno.</a:t>
            </a:r>
            <a:r>
              <a:rPr lang="hr-HR" sz="1800" dirty="0" smtClean="0"/>
              <a:t> Tablice i pitanja koja nisu za vašu instituciju primjenjiva ostavite prazna. </a:t>
            </a:r>
            <a:endParaRPr lang="vi-VN" sz="1800" dirty="0" smtClean="0"/>
          </a:p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endParaRPr lang="vi-VN" sz="1400" dirty="0" smtClean="0"/>
          </a:p>
          <a:p>
            <a:pPr eaLnBrk="1" hangingPunct="1">
              <a:buFontTx/>
              <a:buNone/>
            </a:pPr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15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pPr eaLnBrk="1" hangingPunct="1"/>
            <a:r>
              <a:rPr lang="sr-Latn-CS" dirty="0">
                <a:solidFill>
                  <a:srgbClr val="C00000"/>
                </a:solidFill>
              </a:rPr>
              <a:t>Općenito Q&amp;A</a:t>
            </a:r>
            <a:endParaRPr lang="sr-Latn-CS" dirty="0" smtClean="0">
              <a:solidFill>
                <a:srgbClr val="C0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1399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1800" b="1" dirty="0" smtClean="0"/>
              <a:t>Je</a:t>
            </a:r>
            <a:r>
              <a:rPr lang="vi-VN" sz="1800" b="1" dirty="0" smtClean="0"/>
              <a:t> li uputno u samoanalizi stavljati priloge kao što su : sažeci znanstvenih projekata, popisi knjiga</a:t>
            </a:r>
            <a:r>
              <a:rPr lang="hr-HR" sz="1800" b="1" dirty="0" smtClean="0"/>
              <a:t>, radova</a:t>
            </a:r>
            <a:r>
              <a:rPr lang="vi-VN" sz="1800" b="1" dirty="0" smtClean="0"/>
              <a:t> i sl.</a:t>
            </a:r>
          </a:p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r>
              <a:rPr lang="hr-HR" sz="1800" dirty="0" smtClean="0"/>
              <a:t> 	Upute </a:t>
            </a:r>
            <a:r>
              <a:rPr lang="vi-VN" sz="1800" dirty="0" smtClean="0"/>
              <a:t>služe kao vodilja u sastavljanju samoanalize što ne isključuje slobodu uprave visokog učilišta da iznese i dodatne elemente koji mogu biti značajni za analizu rada visokog učilišta.</a:t>
            </a:r>
            <a:endParaRPr lang="hr-HR" sz="1800" dirty="0" smtClean="0"/>
          </a:p>
          <a:p>
            <a:pPr eaLnBrk="1" hangingPunct="1">
              <a:buFontTx/>
              <a:buNone/>
            </a:pPr>
            <a:r>
              <a:rPr lang="hr-HR" sz="1800" dirty="0"/>
              <a:t>	</a:t>
            </a:r>
            <a:endParaRPr lang="hr-HR" sz="1800" dirty="0" smtClean="0"/>
          </a:p>
          <a:p>
            <a:pPr eaLnBrk="1" hangingPunct="1">
              <a:buFontTx/>
              <a:buNone/>
            </a:pPr>
            <a:r>
              <a:rPr lang="hr-HR" sz="1800" dirty="0"/>
              <a:t>	</a:t>
            </a:r>
            <a:r>
              <a:rPr lang="hr-HR" sz="1800" dirty="0" smtClean="0"/>
              <a:t>U</a:t>
            </a:r>
            <a:r>
              <a:rPr lang="vi-VN" sz="1800" dirty="0" smtClean="0"/>
              <a:t>koliko se radi o obimnijem sadržaju, predlažemo da ih izdvojite iz samoanalize u posebne priloge.</a:t>
            </a:r>
            <a:r>
              <a:rPr lang="hr-HR" sz="1800" dirty="0" smtClean="0"/>
              <a:t> Preporučujemo da u </a:t>
            </a:r>
            <a:r>
              <a:rPr lang="hr-HR" sz="1800" dirty="0" err="1" smtClean="0"/>
              <a:t>samoanalizama</a:t>
            </a:r>
            <a:r>
              <a:rPr lang="hr-HR" sz="1800" dirty="0" smtClean="0"/>
              <a:t> izdvojite reprezentativne primjere, a iscrpne popise priredite kao priloge/materijal za dan posjeta stručnog povjerenstva.</a:t>
            </a:r>
            <a:endParaRPr lang="vi-VN" sz="1800" dirty="0" smtClean="0"/>
          </a:p>
          <a:p>
            <a:pPr eaLnBrk="1" hangingPunct="1">
              <a:buFontTx/>
              <a:buNone/>
            </a:pPr>
            <a:endParaRPr lang="hr-HR" sz="1800" dirty="0" smtClean="0"/>
          </a:p>
          <a:p>
            <a:pPr eaLnBrk="1" hangingPunct="1">
              <a:buFontTx/>
              <a:buNone/>
            </a:pPr>
            <a:r>
              <a:rPr lang="hr-HR" sz="1800" dirty="0" smtClean="0"/>
              <a:t>	*(!) Priložiti </a:t>
            </a:r>
            <a:r>
              <a:rPr lang="hr-HR" sz="1800" dirty="0" err="1" smtClean="0"/>
              <a:t>samoanalizi</a:t>
            </a:r>
            <a:r>
              <a:rPr lang="hr-HR" sz="1800" dirty="0" smtClean="0"/>
              <a:t> obavezno treba </a:t>
            </a:r>
            <a:r>
              <a:rPr lang="hr-HR" sz="1800" b="1" dirty="0" smtClean="0"/>
              <a:t>strategiju </a:t>
            </a:r>
            <a:r>
              <a:rPr lang="hr-HR" sz="1800" dirty="0" smtClean="0"/>
              <a:t>(+strategija za znanstvena istraživanja za VU koja prolaze akreditaciju znanstvene djelatnosti)!</a:t>
            </a:r>
            <a:endParaRPr lang="vi-VN" sz="1800" dirty="0" smtClean="0"/>
          </a:p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endParaRPr lang="vi-VN" sz="1400" dirty="0" smtClean="0"/>
          </a:p>
          <a:p>
            <a:pPr eaLnBrk="1" hangingPunct="1">
              <a:buFontTx/>
              <a:buNone/>
            </a:pPr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5010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Strateški program znanstvenog </a:t>
            </a:r>
            <a:r>
              <a:rPr lang="hr-HR" sz="2800" dirty="0" smtClean="0">
                <a:solidFill>
                  <a:srgbClr val="C00000"/>
                </a:solidFill>
              </a:rPr>
              <a:t>istraživanja sadrži: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svrhu </a:t>
            </a:r>
            <a:r>
              <a:rPr lang="hr-HR" sz="2000" dirty="0"/>
              <a:t>osnivanja i rada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analizu </a:t>
            </a:r>
            <a:r>
              <a:rPr lang="hr-HR" sz="2000" dirty="0"/>
              <a:t>znanstvenog potencijala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strateške </a:t>
            </a:r>
            <a:r>
              <a:rPr lang="hr-HR" sz="2000" dirty="0"/>
              <a:t>ciljeve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ishode </a:t>
            </a:r>
            <a:r>
              <a:rPr lang="hr-HR" sz="2000" dirty="0"/>
              <a:t>ciljeva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znanstvene teme koje namjerava istraživati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plan organizacijskog razvoja </a:t>
            </a:r>
            <a:endParaRPr lang="hr-HR" sz="2000" dirty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pokazatelje uspješnosti za ovaj strateški program</a:t>
            </a:r>
          </a:p>
          <a:p>
            <a:pPr>
              <a:buFont typeface="Arial" pitchFamily="34" charset="0"/>
              <a:buChar char="•"/>
            </a:pPr>
            <a:endParaRPr lang="hr-HR" sz="2000" dirty="0"/>
          </a:p>
          <a:p>
            <a:pPr marL="0" indent="0" algn="ctr">
              <a:buNone/>
            </a:pPr>
            <a:r>
              <a:rPr lang="hr-HR" sz="2000" dirty="0" smtClean="0">
                <a:solidFill>
                  <a:srgbClr val="C00000"/>
                </a:solidFill>
              </a:rPr>
              <a:t>Pravilnik o uvjetima izdavanja dopusnice za </a:t>
            </a:r>
            <a:r>
              <a:rPr lang="hr-HR" sz="2000" dirty="0">
                <a:solidFill>
                  <a:srgbClr val="C00000"/>
                </a:solidFill>
              </a:rPr>
              <a:t>obavljanje znanstvene djelatnosti</a:t>
            </a:r>
            <a:r>
              <a:rPr lang="hr-HR" sz="2000" dirty="0" smtClean="0">
                <a:solidFill>
                  <a:srgbClr val="C00000"/>
                </a:solidFill>
              </a:rPr>
              <a:t>, uvjetima za </a:t>
            </a:r>
            <a:r>
              <a:rPr lang="hr-HR" sz="2000" dirty="0" err="1" smtClean="0">
                <a:solidFill>
                  <a:srgbClr val="C00000"/>
                </a:solidFill>
              </a:rPr>
              <a:t>reakreditaciju</a:t>
            </a:r>
            <a:r>
              <a:rPr lang="hr-HR" sz="2000" dirty="0" smtClean="0">
                <a:solidFill>
                  <a:srgbClr val="C00000"/>
                </a:solidFill>
              </a:rPr>
              <a:t> ZO i sadržaju dopusnice </a:t>
            </a:r>
          </a:p>
          <a:p>
            <a:pPr marL="0" indent="0" algn="ctr">
              <a:buNone/>
            </a:pPr>
            <a:r>
              <a:rPr lang="hr-HR" sz="2000" b="1" u="sng" dirty="0" smtClean="0">
                <a:solidFill>
                  <a:srgbClr val="C00000"/>
                </a:solidFill>
              </a:rPr>
              <a:t>(NN 83/10)</a:t>
            </a:r>
            <a:endParaRPr lang="hr-HR" sz="2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/>
            <a:r>
              <a:rPr lang="sr-Latn-CS" dirty="0">
                <a:solidFill>
                  <a:srgbClr val="C00000"/>
                </a:solidFill>
              </a:rPr>
              <a:t>Općenito Q&amp;A</a:t>
            </a:r>
            <a:endParaRPr lang="sr-Latn-CS" dirty="0" smtClean="0">
              <a:solidFill>
                <a:srgbClr val="C0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r>
              <a:rPr lang="vi-VN" sz="1800" b="1" dirty="0" smtClean="0"/>
              <a:t>Koje dokumente je potrebno pripremiti članovima komisije na uvid, osim akata? </a:t>
            </a:r>
          </a:p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r>
              <a:rPr lang="vi-VN" sz="1800" dirty="0" smtClean="0"/>
              <a:t>Osim akata, molimo da svakako pripremite i dokumente koji se spominju u samoanalizi </a:t>
            </a:r>
            <a:r>
              <a:rPr lang="hr-HR" sz="1800" dirty="0" smtClean="0"/>
              <a:t>- </a:t>
            </a:r>
            <a:r>
              <a:rPr lang="vi-VN" sz="1800" b="1" dirty="0" smtClean="0"/>
              <a:t>strategij</a:t>
            </a:r>
            <a:r>
              <a:rPr lang="hr-HR" sz="1800" b="1" dirty="0" smtClean="0"/>
              <a:t>u</a:t>
            </a:r>
            <a:r>
              <a:rPr lang="vi-VN" sz="1800" b="1" dirty="0" smtClean="0"/>
              <a:t> ustanove</a:t>
            </a:r>
            <a:r>
              <a:rPr lang="hr-HR" sz="1800" b="1" dirty="0" smtClean="0"/>
              <a:t>.</a:t>
            </a:r>
          </a:p>
          <a:p>
            <a:pPr eaLnBrk="1" hangingPunct="1">
              <a:buFontTx/>
              <a:buNone/>
            </a:pPr>
            <a:r>
              <a:rPr lang="hr-HR" sz="1800" dirty="0" smtClean="0"/>
              <a:t>Ostalo je na samoj instituciji da odluči što želi predstaviti povjerenstvu. To su najčešće </a:t>
            </a:r>
            <a:r>
              <a:rPr lang="hr-HR" sz="1800" u="sng" dirty="0" smtClean="0"/>
              <a:t>najbolji radovi i knjige </a:t>
            </a:r>
            <a:r>
              <a:rPr lang="hr-HR" sz="1800" dirty="0" smtClean="0"/>
              <a:t>u prestižnim časopisima/izdavačkim kućama, publikacije o bitnim projektima (FP, bilateralnim) ili značajnim konferencijama koje ste organizirali i dr. </a:t>
            </a:r>
            <a:endParaRPr lang="vi-VN" sz="1800" dirty="0" smtClean="0"/>
          </a:p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r>
              <a:rPr lang="vi-VN" sz="1800" dirty="0" smtClean="0"/>
              <a:t>Tijekom posjete članovi povjerenstva mogu zatražiti dodatna </a:t>
            </a:r>
            <a:r>
              <a:rPr lang="hr-HR" sz="1800" dirty="0" smtClean="0"/>
              <a:t>p</a:t>
            </a:r>
            <a:r>
              <a:rPr lang="vi-VN" sz="1800" dirty="0" smtClean="0"/>
              <a:t>ojašnjenja</a:t>
            </a:r>
            <a:r>
              <a:rPr lang="hr-HR" sz="1800" dirty="0" smtClean="0"/>
              <a:t> i </a:t>
            </a:r>
            <a:r>
              <a:rPr lang="vi-VN" sz="1800" dirty="0" smtClean="0"/>
              <a:t>dokaze određenih navoda iz samoanalize</a:t>
            </a:r>
            <a:r>
              <a:rPr lang="hr-HR" sz="1800" dirty="0" smtClean="0"/>
              <a:t> (podatke iz računovodstva, odluke, zapisnike i dr.  </a:t>
            </a:r>
          </a:p>
          <a:p>
            <a:pPr eaLnBrk="1" hangingPunct="1">
              <a:buFontTx/>
              <a:buNone/>
            </a:pPr>
            <a:endParaRPr lang="vi-VN" sz="1800" dirty="0" smtClean="0"/>
          </a:p>
          <a:p>
            <a:pPr eaLnBrk="1" hangingPunct="1">
              <a:buFontTx/>
              <a:buNone/>
            </a:pPr>
            <a:endParaRPr lang="vi-VN" sz="1400" dirty="0" smtClean="0"/>
          </a:p>
          <a:p>
            <a:pPr eaLnBrk="1" hangingPunct="1">
              <a:buFontTx/>
              <a:buNone/>
            </a:pPr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29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2800" dirty="0" smtClean="0">
                <a:solidFill>
                  <a:srgbClr val="FF0000"/>
                </a:solidFill>
                <a:latin typeface="+mj-lt"/>
              </a:rPr>
              <a:t>forum.azvo.hr </a:t>
            </a:r>
            <a:endParaRPr lang="hr-HR" sz="2800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hr-HR" sz="2800" dirty="0" smtClean="0">
                <a:latin typeface="+mj-lt"/>
                <a:hlinkClick r:id="rId2"/>
              </a:rPr>
              <a:t>akreditacija-visoko@</a:t>
            </a:r>
            <a:r>
              <a:rPr lang="hr-HR" sz="2800" dirty="0" err="1" smtClean="0">
                <a:latin typeface="+mj-lt"/>
                <a:hlinkClick r:id="rId2"/>
              </a:rPr>
              <a:t>azvo.hr</a:t>
            </a:r>
            <a:endParaRPr lang="hr-HR" sz="2800" dirty="0" smtClean="0">
              <a:latin typeface="+mj-lt"/>
            </a:endParaRPr>
          </a:p>
          <a:p>
            <a:pPr marL="0" indent="0" algn="ctr">
              <a:buNone/>
            </a:pPr>
            <a:endParaRPr lang="hr-HR" sz="2800" dirty="0" smtClean="0">
              <a:latin typeface="+mj-lt"/>
            </a:endParaRPr>
          </a:p>
          <a:p>
            <a:pPr marL="0" indent="0" algn="ctr">
              <a:buNone/>
            </a:pPr>
            <a:endParaRPr lang="hr-HR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hr-HR" sz="2800" dirty="0" smtClean="0">
                <a:latin typeface="+mj-lt"/>
              </a:rPr>
              <a:t>Marina Matešić, Odjel za akreditaciju u znanosti</a:t>
            </a:r>
          </a:p>
          <a:p>
            <a:pPr marL="0" indent="0" algn="ctr">
              <a:buNone/>
            </a:pPr>
            <a:r>
              <a:rPr lang="hr-HR" sz="2800" dirty="0">
                <a:solidFill>
                  <a:srgbClr val="7030A0"/>
                </a:solidFill>
                <a:latin typeface="+mj-lt"/>
                <a:hlinkClick r:id="rId3"/>
              </a:rPr>
              <a:t>akreditacija-znanost@</a:t>
            </a:r>
            <a:r>
              <a:rPr lang="hr-HR" sz="2800" dirty="0" err="1">
                <a:solidFill>
                  <a:srgbClr val="7030A0"/>
                </a:solidFill>
                <a:latin typeface="+mj-lt"/>
                <a:hlinkClick r:id="rId3"/>
              </a:rPr>
              <a:t>azvo.hr</a:t>
            </a:r>
            <a:endParaRPr lang="hr-HR" sz="2800" dirty="0">
              <a:solidFill>
                <a:srgbClr val="7030A0"/>
              </a:solidFill>
              <a:latin typeface="+mj-lt"/>
            </a:endParaRPr>
          </a:p>
          <a:p>
            <a:pPr marL="0" indent="0" algn="ctr">
              <a:buNone/>
            </a:pPr>
            <a:endParaRPr lang="hr-HR" dirty="0">
              <a:latin typeface="+mj-lt"/>
            </a:endParaRPr>
          </a:p>
          <a:p>
            <a:pPr marL="0" indent="0" algn="ctr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02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>
                <a:solidFill>
                  <a:srgbClr val="C00000"/>
                </a:solidFill>
              </a:rPr>
              <a:t>Drugi minimalni uvjeti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2. dokazi o odgovarajućem </a:t>
            </a:r>
            <a:r>
              <a:rPr lang="hr-HR" sz="2400" dirty="0" smtClean="0">
                <a:solidFill>
                  <a:srgbClr val="C00000"/>
                </a:solidFill>
              </a:rPr>
              <a:t>prostoru i opremi</a:t>
            </a:r>
          </a:p>
          <a:p>
            <a:pPr marL="0" indent="0">
              <a:buNone/>
            </a:pPr>
            <a:r>
              <a:rPr lang="hr-HR" sz="2400" dirty="0" smtClean="0"/>
              <a:t>3.</a:t>
            </a:r>
            <a:r>
              <a:rPr lang="hr-HR" sz="2400" dirty="0" smtClean="0">
                <a:solidFill>
                  <a:srgbClr val="C00000"/>
                </a:solidFill>
              </a:rPr>
              <a:t> </a:t>
            </a:r>
            <a:r>
              <a:rPr lang="hr-HR" sz="2400" dirty="0"/>
              <a:t>dokazi </a:t>
            </a:r>
            <a:r>
              <a:rPr lang="hr-HR" sz="2400" dirty="0" smtClean="0"/>
              <a:t>o</a:t>
            </a:r>
            <a:r>
              <a:rPr lang="hr-HR" sz="2400" u="sng" dirty="0"/>
              <a:t> </a:t>
            </a:r>
            <a:r>
              <a:rPr lang="hr-HR" sz="2400" dirty="0" smtClean="0"/>
              <a:t>potrebnim </a:t>
            </a:r>
            <a:r>
              <a:rPr lang="hr-HR" sz="2400" dirty="0" smtClean="0">
                <a:solidFill>
                  <a:srgbClr val="C00000"/>
                </a:solidFill>
              </a:rPr>
              <a:t>novčanim sredstvima </a:t>
            </a:r>
            <a:r>
              <a:rPr lang="hr-HR" sz="2400" dirty="0"/>
              <a:t>za obavljanje znanstvenog istraživanja </a:t>
            </a:r>
            <a:r>
              <a:rPr lang="hr-HR" sz="2400" dirty="0" smtClean="0"/>
              <a:t> 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4. dokazi </a:t>
            </a:r>
            <a:r>
              <a:rPr lang="hr-HR" sz="2400" dirty="0"/>
              <a:t>o odgovarajućem </a:t>
            </a:r>
            <a:r>
              <a:rPr lang="hr-HR" sz="2400" dirty="0" smtClean="0">
                <a:solidFill>
                  <a:srgbClr val="C00000"/>
                </a:solidFill>
              </a:rPr>
              <a:t>broj znanstvenika:</a:t>
            </a:r>
          </a:p>
          <a:p>
            <a:pPr marL="0" indent="0">
              <a:buNone/>
            </a:pPr>
            <a:r>
              <a:rPr lang="hr-HR" sz="2400" dirty="0" smtClean="0"/>
              <a:t> - javne znanstvene organizacije, instituti, sveučilište i sastavnice: 15 - 5; </a:t>
            </a:r>
          </a:p>
          <a:p>
            <a:pPr>
              <a:buFontTx/>
              <a:buChar char="-"/>
            </a:pPr>
            <a:r>
              <a:rPr lang="hr-HR" sz="2400" dirty="0" smtClean="0"/>
              <a:t>privatne, i iznimno javne koje nisu gore navedene: 5-3.</a:t>
            </a:r>
          </a:p>
          <a:p>
            <a:pPr marL="0" indent="0">
              <a:buNone/>
            </a:pPr>
            <a:r>
              <a:rPr lang="hr-HR" sz="2400" u="sng" dirty="0" smtClean="0"/>
              <a:t>*znanstvenici s izborom u znanstveno zvanje u stalnom radnom odnosu</a:t>
            </a:r>
            <a:r>
              <a:rPr lang="hr-HR" sz="2400" dirty="0" smtClean="0"/>
              <a:t>  →   uključiti tu informaciju u popis nastavnika </a:t>
            </a:r>
            <a:r>
              <a:rPr lang="hr-HR" sz="2400" dirty="0" smtClean="0">
                <a:solidFill>
                  <a:srgbClr val="920000"/>
                </a:solidFill>
              </a:rPr>
              <a:t>tablica 4.3. </a:t>
            </a:r>
            <a:r>
              <a:rPr lang="hr-HR" sz="2400" dirty="0" smtClean="0"/>
              <a:t>ili kao prilog dokaz o dovoljnom broj znanstvenika.</a:t>
            </a:r>
          </a:p>
          <a:p>
            <a:pPr marL="0" indent="0">
              <a:buNone/>
            </a:pPr>
            <a:endParaRPr lang="hr-HR" sz="2400" u="sng" dirty="0"/>
          </a:p>
          <a:p>
            <a:pPr marL="0" indent="0">
              <a:buNone/>
            </a:pPr>
            <a:endParaRPr lang="hr-HR" sz="2400" u="sng" dirty="0" smtClean="0"/>
          </a:p>
          <a:p>
            <a:pPr marL="0" indent="0">
              <a:buNone/>
            </a:pPr>
            <a:endParaRPr lang="hr-HR" sz="2400" u="sng" dirty="0" smtClean="0"/>
          </a:p>
          <a:p>
            <a:pPr marL="0" indent="0">
              <a:buNone/>
            </a:pPr>
            <a:r>
              <a:rPr lang="hr-HR" sz="2400" dirty="0" smtClean="0"/>
              <a:t>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82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416" t="33676" r="22926" b="37790"/>
          <a:stretch/>
        </p:blipFill>
        <p:spPr bwMode="auto">
          <a:xfrm>
            <a:off x="107504" y="1196752"/>
            <a:ext cx="885698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Up Arrow 4"/>
          <p:cNvSpPr/>
          <p:nvPr/>
        </p:nvSpPr>
        <p:spPr>
          <a:xfrm>
            <a:off x="1639202" y="3562454"/>
            <a:ext cx="216024" cy="370601"/>
          </a:xfrm>
          <a:prstGeom prst="up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C00000"/>
                </a:solidFill>
              </a:rPr>
              <a:t>5.b.: Znanstvena izvrsnost – znanstvena produktivnost</a:t>
            </a:r>
            <a:endParaRPr lang="hr-HR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10 istaknutih međunarodnih časopisa u kojima je VU objavljivalo:</a:t>
            </a:r>
          </a:p>
          <a:p>
            <a:pPr marL="0" indent="0">
              <a:buNone/>
            </a:pPr>
            <a:r>
              <a:rPr lang="hr-HR" sz="2000" dirty="0" smtClean="0"/>
              <a:t>Bitno je obrazložiti zašto su to istaknuti časopisi (IF, </a:t>
            </a:r>
            <a:r>
              <a:rPr lang="hr-HR" sz="2000" dirty="0" err="1" smtClean="0"/>
              <a:t>ranking</a:t>
            </a:r>
            <a:r>
              <a:rPr lang="hr-HR" sz="2000" dirty="0" smtClean="0"/>
              <a:t> ili drugi oblik VREDNOVANJA časopisa*). Povjerenstvo će vrednovati gdje VU objavljuje, a ne samo koliko. </a:t>
            </a:r>
          </a:p>
          <a:p>
            <a:pPr marL="0" indent="0">
              <a:buNone/>
            </a:pPr>
            <a:r>
              <a:rPr lang="hr-HR" sz="2000" dirty="0"/>
              <a:t>*</a:t>
            </a:r>
            <a:r>
              <a:rPr lang="hr-HR" sz="2000" dirty="0" smtClean="0">
                <a:solidFill>
                  <a:srgbClr val="C00000"/>
                </a:solidFill>
              </a:rPr>
              <a:t>Humanističke i društvene znanosti </a:t>
            </a:r>
            <a:r>
              <a:rPr lang="hr-HR" sz="2000" dirty="0" smtClean="0"/>
              <a:t>mogu koristiti i druge oblike vrednovanja časopisa: međunarodno ugledni časopis, međunarodni izdavački odbor, prestižan izdavač, dr. </a:t>
            </a:r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10 najvažnijih članaka/knjiga:</a:t>
            </a:r>
          </a:p>
          <a:p>
            <a:pPr marL="0" indent="0">
              <a:buNone/>
            </a:pPr>
            <a:r>
              <a:rPr lang="hr-HR" sz="2000" dirty="0" smtClean="0"/>
              <a:t>Bitno je obrazložiti zašto su to najistaknutiji  radovi (citiranost rada prema bazama, ugledan časopis ili dr.). Knjige se najčešće vrednuju prema ugledu izdavača, nagradama, citiranju i korištenju knjige u nastavi, jeziku i opsegu distribucije, dr. </a:t>
            </a:r>
          </a:p>
          <a:p>
            <a:pPr>
              <a:buFont typeface="Arial" pitchFamily="34" charset="0"/>
              <a:buChar char="•"/>
            </a:pPr>
            <a:endParaRPr lang="hr-HR" sz="2000" dirty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87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48681"/>
            <a:ext cx="4040188" cy="288032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548681"/>
            <a:ext cx="4041775" cy="288032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0248" t="25414" r="8592" b="24173"/>
          <a:stretch/>
        </p:blipFill>
        <p:spPr bwMode="auto">
          <a:xfrm>
            <a:off x="0" y="188640"/>
            <a:ext cx="9144000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Left Arrow 1"/>
          <p:cNvSpPr/>
          <p:nvPr/>
        </p:nvSpPr>
        <p:spPr>
          <a:xfrm>
            <a:off x="8748464" y="1916832"/>
            <a:ext cx="288032" cy="216024"/>
          </a:xfrm>
          <a:prstGeom prst="lef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r-HR" sz="2800" dirty="0" smtClean="0"/>
              <a:t>Primjer institucije iz društvenog područja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54400"/>
              </p:ext>
            </p:extLst>
          </p:nvPr>
        </p:nvGraphicFramePr>
        <p:xfrm>
          <a:off x="24521" y="1484784"/>
          <a:ext cx="9097408" cy="416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4" imgW="5889940" imgH="2703610" progId="Word.Document.12">
                  <p:embed/>
                </p:oleObj>
              </mc:Choice>
              <mc:Fallback>
                <p:oleObj name="Document" r:id="rId4" imgW="5889940" imgH="2703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21" y="1484784"/>
                        <a:ext cx="9097408" cy="416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5724128" y="836712"/>
            <a:ext cx="216024" cy="504056"/>
          </a:xfrm>
          <a:prstGeom prst="down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2354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>
            <a:off x="6732240" y="1035669"/>
            <a:ext cx="288032" cy="183164"/>
          </a:xfrm>
          <a:prstGeom prst="lef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hr-HR" dirty="0" smtClean="0"/>
              <a:t>Primjer za humaniste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844" t="18844" r="28565" b="34883"/>
          <a:stretch/>
        </p:blipFill>
        <p:spPr bwMode="auto">
          <a:xfrm>
            <a:off x="683568" y="908720"/>
            <a:ext cx="7848872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48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_samoanaliza">
  <a:themeElements>
    <a:clrScheme name="azvo hr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zvo hr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vo h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zentacija_samoanaliza">
  <a:themeElements>
    <a:clrScheme name="azvo hr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zvo hr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vo h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vo h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vo h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prezentacija_samoanaliza</Template>
  <TotalTime>1078</TotalTime>
  <Words>940</Words>
  <Application>Microsoft Office PowerPoint</Application>
  <PresentationFormat>On-screen Show (4:3)</PresentationFormat>
  <Paragraphs>160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prezentacija_samoanaliza</vt:lpstr>
      <vt:lpstr>1_prezentacija_samoanaliza</vt:lpstr>
      <vt:lpstr>Document</vt:lpstr>
      <vt:lpstr>Poglavlje 5: Znanstvena i stručna djelatnost</vt:lpstr>
      <vt:lpstr>Strateški program znanstvenog istraživanja sadrži:</vt:lpstr>
      <vt:lpstr>Drugi minimalni uvjeti</vt:lpstr>
      <vt:lpstr>PowerPoint Presentation</vt:lpstr>
      <vt:lpstr>5.b.: Znanstvena izvrsnost – znanstvena produktivnost</vt:lpstr>
      <vt:lpstr>PowerPoint Presentation</vt:lpstr>
      <vt:lpstr>Primjer institucije iz društvenog područja</vt:lpstr>
      <vt:lpstr>PowerPoint Presentation</vt:lpstr>
      <vt:lpstr>Primjer za humaniste</vt:lpstr>
      <vt:lpstr>Knjige i kriterij odabira</vt:lpstr>
      <vt:lpstr>Međunarodna usporedivost i suradnja</vt:lpstr>
      <vt:lpstr>Tablica 5.5 Bibliografija (u posljednjih 5 godina)</vt:lpstr>
      <vt:lpstr>Tablica 5.5 Bibliografija (u posljednjih 5 godina)</vt:lpstr>
      <vt:lpstr>Tablica 5.6 Znanstvena  produktivnost prema ustrojbenim jedinicama visokog učilišta</vt:lpstr>
      <vt:lpstr>Tablica 5.6 Znanstvena  produktivnost prema ustrojbenim jedinicama visokog učilišta</vt:lpstr>
      <vt:lpstr>6. Mobilnost</vt:lpstr>
      <vt:lpstr>Općenito Q&amp;A</vt:lpstr>
      <vt:lpstr>Općenito Q&amp;A</vt:lpstr>
      <vt:lpstr>Općenito Q&amp;A</vt:lpstr>
      <vt:lpstr>Općenito Q&amp;A</vt:lpstr>
      <vt:lpstr>Kontakt</vt:lpstr>
    </vt:vector>
  </TitlesOfParts>
  <Company>azvo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Upute za sastavljanje samoanalize Agencija za znanost i visoko obrazovanje</dc:title>
  <dc:creator>fjakopov</dc:creator>
  <cp:lastModifiedBy>Mia Đikić</cp:lastModifiedBy>
  <cp:revision>67</cp:revision>
  <dcterms:created xsi:type="dcterms:W3CDTF">2010-06-30T06:39:30Z</dcterms:created>
  <dcterms:modified xsi:type="dcterms:W3CDTF">2013-10-09T11:27:28Z</dcterms:modified>
</cp:coreProperties>
</file>