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59" r:id="rId5"/>
    <p:sldId id="258" r:id="rId6"/>
    <p:sldId id="260" r:id="rId7"/>
    <p:sldId id="263" r:id="rId8"/>
    <p:sldId id="264" r:id="rId9"/>
    <p:sldId id="267" r:id="rId10"/>
    <p:sldId id="261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FDA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7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607CFE-9BB8-4038-B573-B8887443E1B0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514C46-309E-40EC-A0A8-E07681D19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599"/>
            <a:ext cx="7772400" cy="60960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6400800" cy="5334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BC1C-B52F-45F7-98EF-08A5C489FD06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A14D-7813-4B62-877C-FD5A88557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9628-4272-4B42-B925-61C95206CA5C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3DFB-71D8-4B3D-9D58-2897A7440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4DD3-61C1-4811-ABA9-09CCCC9968ED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5148-4CF5-4B92-9D3B-19BA4C8B2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87A4-01EC-4C3B-85DB-B77FC7BB03A9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3FA0-0DCC-4224-B1AA-4DA437CA9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D087-C19F-4210-9D4B-F33E0E9D13E4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9D01-84FF-4BAD-A516-A91FADB83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3D73-B3BF-42A6-8CB6-40C38C400E78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5645-3DDB-43F5-8DD3-9F0A780B0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696C-A547-4834-9582-5E4192AE460B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A9F6-1304-42D6-835B-635B36BA1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8FC4-BE83-4389-A278-6BDB5E05944A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312C-8A35-4FD9-BF46-C09185A5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D5F4E-B15D-40E4-BC12-3E7646BE3609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7FB8-189C-4018-9958-43615642F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2944-A3E5-4590-B5B2-90C85DE64D28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7D83-216F-4386-818C-A13F85950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5A6D-0F06-4F02-953D-3570FAA13FC6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1786-1D98-4A32-B2DD-9FB1A16EA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414E9C-83F2-417A-86D1-2099CC66D4C6}" type="datetimeFigureOut">
              <a:rPr lang="en-US"/>
              <a:pPr>
                <a:defRPr/>
              </a:pPr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7852A5-1246-402A-96F3-8E6D2ABA7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3744416" cy="122413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000" b="0" dirty="0" smtClean="0">
                <a:latin typeface="Times New Roman" pitchFamily="18" charset="0"/>
                <a:cs typeface="Times New Roman" pitchFamily="18" charset="0"/>
              </a:rPr>
              <a:t>Živčani sustav</a:t>
            </a:r>
            <a:br>
              <a:rPr lang="hr-HR" sz="4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4000" b="0" dirty="0" smtClean="0">
                <a:latin typeface="Times New Roman" pitchFamily="18" charset="0"/>
                <a:cs typeface="Times New Roman" pitchFamily="18" charset="0"/>
              </a:rPr>
              <a:t>i njegove podjele</a:t>
            </a:r>
            <a:endParaRPr lang="en-US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005064"/>
            <a:ext cx="1720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Uvodna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promišljanja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hstatic.de/fm/1/thumbnails/sh_Gehirnstr%C3%B6me_450.jpg.2206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71475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211960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«Sve što u ovome času možemo prikazati najsofisticiranijim metodama jest „sijevanje“ u pojedinim dijelovima mozga koje odražava naizgled kaotično širenje 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električne aktivnosti (</a:t>
            </a:r>
            <a:r>
              <a:rPr lang="hr-HR" sz="2000" b="1" dirty="0" err="1">
                <a:latin typeface="Times New Roman" pitchFamily="18" charset="0"/>
                <a:cs typeface="Times New Roman" pitchFamily="18" charset="0"/>
              </a:rPr>
              <a:t>Galvini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i lučenje kemijskih tvari koje služe prijenosu pobuđivanja ili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zakočenja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stanica. O građi mozga, dakle, o tome što ga tvori, znamo već mnogo više» (</a:t>
            </a:r>
            <a:r>
              <a:rPr lang="hr-H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Muzur</a:t>
            </a:r>
            <a:r>
              <a:rPr lang="hr-H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2010, 3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5844" name="Picture 4" descr="http://www.klinikum-nuernberg.de/DE/aktuelles/knzeitung/2009/200901/foto_kl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44" y="3573016"/>
            <a:ext cx="43118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1" dirty="0">
                <a:latin typeface="Times New Roman" pitchFamily="18" charset="0"/>
                <a:cs typeface="Times New Roman" pitchFamily="18" charset="0"/>
              </a:rPr>
              <a:t>Periferni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(živci koji se rasprostiru po tijelu) – tjelesni ili somatski i vegetativni živčani sustav</a:t>
            </a:r>
          </a:p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	Somatski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su živci oni kojima ili (a) primamo informacije iz okoline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ili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iz svoga tijela i koji se zovu senzorni živci (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Sensus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=osjećanje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), ili pak (b) oni, kojima svojevoljno upravljamo n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našim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mišićima i pokretima, pa se stoga zovu motorni živci.</a:t>
            </a:r>
          </a:p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	Vegetativni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(autonomni) živci su oni na koje uglavnom nemamo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utjecaja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 živci koji reguliraju rad srca, probave, disanja, tjelesne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temperature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, krvnog pritiska,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itd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	Vegetativni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živčani sustav se dijeli na </a:t>
            </a:r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>simpatički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grč.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Simpateo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= suosjećam)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 ona koji mobilizira tjelesne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	aktivnosti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 u času opasnosti, borbe za život, jake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		motivacija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.) i </a:t>
            </a:r>
            <a:r>
              <a:rPr lang="hr-HR" sz="2000" i="1" dirty="0">
                <a:latin typeface="Times New Roman" pitchFamily="18" charset="0"/>
                <a:cs typeface="Times New Roman" pitchFamily="18" charset="0"/>
              </a:rPr>
              <a:t>parasimpatički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grč. Para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= protiv), a to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	je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onaj koji je donekle suprotan simpatičkom sustavu, dakle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	uglavnom 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je aktivan u fazama odmaranja i oporavljanja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		organizma.</a:t>
            </a:r>
          </a:p>
          <a:p>
            <a:endParaRPr lang="hr-HR" sz="2000" dirty="0">
              <a:latin typeface="Times New Roman" pitchFamily="18" charset="0"/>
              <a:cs typeface="Times New Roman" pitchFamily="18" charset="0"/>
            </a:endParaRPr>
          </a:p>
          <a:p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000" b="1" dirty="0">
                <a:latin typeface="Times New Roman" pitchFamily="18" charset="0"/>
                <a:cs typeface="Times New Roman" pitchFamily="18" charset="0"/>
              </a:rPr>
              <a:t>Učenje – </a:t>
            </a:r>
            <a:r>
              <a:rPr lang="hr-HR" sz="2000" b="1" dirty="0" err="1">
                <a:latin typeface="Times New Roman" pitchFamily="18" charset="0"/>
                <a:cs typeface="Times New Roman" pitchFamily="18" charset="0"/>
              </a:rPr>
              <a:t>Buzan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??).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alutemigliore.it/images/cervell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01303">
            <a:off x="595481" y="1208061"/>
            <a:ext cx="508291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59959" y="188640"/>
            <a:ext cx="32840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Veliki mozak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Pukotina</a:t>
            </a:r>
          </a:p>
          <a:p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Corpus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callosum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(tvrd. Tijelo)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Talamus</a:t>
            </a:r>
          </a:p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Mali mozak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Hipotalamus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Hipofiza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Most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Produžena moždina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2465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Dijelovi</a:t>
            </a:r>
          </a:p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ljudskog mozga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Integracija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041622">
            <a:off x="6620492" y="5283187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Kompleksnost</a:t>
            </a:r>
            <a:endParaRPr lang="hr-H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797152"/>
            <a:ext cx="2215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Smislenost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-Besmislenost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557021">
            <a:off x="3707799" y="4268197"/>
            <a:ext cx="3610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Centri ili sinkronizirana</a:t>
            </a:r>
          </a:p>
          <a:p>
            <a:pPr algn="ctr"/>
            <a:r>
              <a:rPr lang="hr-HR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r-HR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jelatnost - </a:t>
            </a:r>
            <a:r>
              <a:rPr lang="hr-HR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Lausch</a:t>
            </a:r>
            <a:endParaRPr lang="hr-HR" sz="2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895037">
            <a:off x="672991" y="1548460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Plastičnost mozga</a:t>
            </a:r>
            <a:endParaRPr lang="hr-H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946099">
            <a:off x="-91774" y="3175323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Senzorna deprivacija</a:t>
            </a:r>
            <a:endParaRPr lang="hr-HR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e-skola.biol.pmf.unizg.hr/odgovori/odg-slike/odg38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1519"/>
            <a:ext cx="8784976" cy="6636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>
                <a:latin typeface="Times New Roman" pitchFamily="18" charset="0"/>
                <a:cs typeface="Times New Roman" pitchFamily="18" charset="0"/>
              </a:rPr>
              <a:t>Mozak i starenje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(okolina i nasljeđe) – transverzalna i longitudinalna metoda – prednosti i nedostaci ovih metoda.</a:t>
            </a:r>
          </a:p>
          <a:p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Inteligencija – dolazi do opadanja nekih faktora (</a:t>
            </a:r>
            <a:r>
              <a:rPr lang="hr-HR" sz="2200" dirty="0" err="1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. kod takozvane rječitosti i do jačeg opadanja nego što se mislilo), ali u nekim drugim faktorima i ne dolazi, ili dolazi mnogo kasnije nego što se mislio (spacijalne sposobnosti, </a:t>
            </a:r>
            <a:r>
              <a:rPr lang="hr-HR" sz="2200" dirty="0" err="1">
                <a:latin typeface="Times New Roman" pitchFamily="18" charset="0"/>
                <a:cs typeface="Times New Roman" pitchFamily="18" charset="0"/>
              </a:rPr>
              <a:t>sposobnosti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rezoniranja), a u nekim faktorima dolazi čak do porasta (verbalne sposobnosti).</a:t>
            </a:r>
          </a:p>
          <a:p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Valovi u mozgu – za vrijeme meditacije.</a:t>
            </a:r>
          </a:p>
          <a:p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Brzina mentalnog rada i brzina snalaženja u prostoru – kod starih ljudi očito je manje nego kod mladih ljudi.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78904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Starenje – pamćenje – više na mentalnom nego na motornom planu. </a:t>
            </a:r>
            <a:r>
              <a:rPr lang="hr-HR" sz="2200" i="1" dirty="0">
                <a:latin typeface="Times New Roman" pitchFamily="18" charset="0"/>
                <a:cs typeface="Times New Roman" pitchFamily="18" charset="0"/>
              </a:rPr>
              <a:t>Pamćenje se vježbanjem može usavršavati</a:t>
            </a: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32656"/>
            <a:ext cx="6750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VELIKA	     </a:t>
            </a:r>
            <a:r>
              <a:rPr lang="hr-H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velika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mala	     VELIKA         MALA	     velika</a:t>
            </a:r>
          </a:p>
          <a:p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VELIKA	     MALA    velika	     mala	             </a:t>
            </a:r>
            <a:r>
              <a:rPr lang="hr-H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     velika</a:t>
            </a:r>
          </a:p>
          <a:p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	     </a:t>
            </a:r>
            <a:r>
              <a:rPr lang="hr-H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   velika	     MALA             VELIKA	      MALA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2348880"/>
            <a:ext cx="61574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Nominalizacija</a:t>
            </a:r>
          </a:p>
          <a:p>
            <a:r>
              <a:rPr lang="hr-H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Formuliranje govora –		Je li nekoga strah?</a:t>
            </a:r>
          </a:p>
          <a:p>
            <a:r>
              <a:rPr lang="hr-H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Boji li se netko?</a:t>
            </a:r>
          </a:p>
          <a:p>
            <a:endParaRPr lang="hr-H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Razlika?</a:t>
            </a:r>
            <a:endParaRPr lang="hr-H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437112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Pokus – Ispružena noga, vrtjeti glavom, gledati </a:t>
            </a:r>
          </a:p>
          <a:p>
            <a:r>
              <a:rPr lang="hr-H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žmiriti</a:t>
            </a:r>
            <a:endParaRPr lang="hr-H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Živčani sustav i njegove podjele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510315"/>
            <a:ext cx="8435280" cy="3196952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Prvi pisani spomen mozga – Papirus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Edwina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Smitha 3500.godina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 Kr.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Stari su Egipćani držali srce sjedištem duše i, dok su druge organe pažljivo 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uklanjali iz tijela pokojnika pri postupku balzamiranja, mozak su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komadali kukama i izvlačili kroz nosne šupljine.</a:t>
            </a:r>
          </a:p>
          <a:p>
            <a:pPr>
              <a:buNone/>
            </a:pP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Alkemeon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iz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Krotona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i Hipokrat – vjerovali su da je mozak sijelo uma i osjećaja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Aristotel (384.-322.) – mozak je žlijezda za hlađenje krvi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Platon (427.-347.) – duša je trodijelna, smještena u tijelu u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jetri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srcu i mozgu.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93296"/>
            <a:ext cx="462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Srce – savršena i vrlo komplicirana pumpa.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97352"/>
            <a:ext cx="7050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Evolucija – podizanje na noge (10-5 milijuna godina;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razvoj mozga –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homo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sapiens – 150.000 godina); Bitna pitanja </a:t>
            </a:r>
          </a:p>
          <a:p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 genetike – Human Genom Project – Čovjekova sloboda biranja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0310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Genotip i fenotip (nasljeđe)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404664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smtClean="0">
                <a:latin typeface="Times New Roman" pitchFamily="18" charset="0"/>
                <a:cs typeface="Times New Roman" pitchFamily="18" charset="0"/>
              </a:rPr>
              <a:t>Naslijeđe</a:t>
            </a:r>
            <a:endParaRPr lang="hr-HR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7088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Područje unutar biologije koje proučava naslijeđe zove se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genetika.</a:t>
            </a:r>
          </a:p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Bihevioralna genetika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je specijalno područje koje povezuje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psihologiju i biologiju.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675007"/>
            <a:ext cx="7063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Geni – građevne jedinice nasljeđivanja – biokemijski materijal koji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regulira razvoj osoba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629461"/>
            <a:ext cx="831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Geni – dijelovi kromosoma – svaki kromosom sastoji se od više od 1 000 gena.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276139"/>
            <a:ext cx="810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Kromosomi – velike složene molekule deoksiribonukleinske kiseline (DNK),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koja ima  nekoliko kemijskih sastavnica.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230593"/>
            <a:ext cx="6210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23 kromosoma od oca i 23 od majke – 23 para kromosoma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877272"/>
            <a:ext cx="707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Istraživanja – Jednojajčani i dvojajčani blizanci – Usvojena djeca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2808312" cy="1800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000" b="0" dirty="0" smtClean="0">
                <a:latin typeface="Times New Roman" pitchFamily="18" charset="0"/>
                <a:cs typeface="Times New Roman" pitchFamily="18" charset="0"/>
              </a:rPr>
              <a:t>Specifičnost</a:t>
            </a:r>
            <a:br>
              <a:rPr lang="hr-HR" sz="4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4000" b="0" dirty="0" smtClean="0">
                <a:latin typeface="Times New Roman" pitchFamily="18" charset="0"/>
                <a:cs typeface="Times New Roman" pitchFamily="18" charset="0"/>
              </a:rPr>
              <a:t>čovjekovog</a:t>
            </a:r>
            <a:br>
              <a:rPr lang="hr-HR" sz="4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4000" b="0" dirty="0" smtClean="0">
                <a:latin typeface="Times New Roman" pitchFamily="18" charset="0"/>
                <a:cs typeface="Times New Roman" pitchFamily="18" charset="0"/>
              </a:rPr>
              <a:t>mozga</a:t>
            </a:r>
            <a:endParaRPr lang="en-US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3789040"/>
            <a:ext cx="1343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Težina?</a:t>
            </a:r>
          </a:p>
          <a:p>
            <a:pPr>
              <a:buFontTx/>
              <a:buChar char="-"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Veličina?</a:t>
            </a:r>
          </a:p>
          <a:p>
            <a:pPr>
              <a:buFontTx/>
              <a:buChar char="-"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Površina?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5157192"/>
            <a:ext cx="5633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Broj živčanih stanica</a:t>
            </a:r>
          </a:p>
          <a:p>
            <a:pPr>
              <a:buFontTx/>
              <a:buChar char="-"/>
            </a:pP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Funkcionalna povezanost i suradnja 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3213720" cy="11430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Živčana stanica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ttp://upload.wikimedia.org/wikipedia/commons/thumb/b/bc/Neuron_Hand-tuned.svg/400px-Neuron_Hand-tune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810000" cy="20478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39752" y="2204864"/>
            <a:ext cx="6534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Živčana stanica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Sastavljena od </a:t>
            </a:r>
            <a:r>
              <a:rPr lang="hr-HR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dendrita</a:t>
            </a:r>
            <a:r>
              <a:rPr lang="hr-HR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jezgre i citoplazme – </a:t>
            </a:r>
            <a:r>
              <a:rPr lang="hr-HR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akson </a:t>
            </a:r>
            <a:r>
              <a:rPr lang="hr-HR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aksonski </a:t>
            </a:r>
            <a:r>
              <a:rPr lang="hr-HR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završeci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Poruke ulaze u živčanu stanicu preko </a:t>
            </a:r>
            <a:r>
              <a:rPr lang="hr-H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dendrita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prenose se kroz deblu sličan akson i onda se s aksonskih završetaka šalju na mišiće, žlijezde ili druge živčane stanice. Aksonski završeci sadrže mjehuriće ispunjene kemijskim tvarima koje se zovu neurotransmiteri. Neurotransmiteri se s neurona, s kojeg se šalju poruke, </a:t>
            </a:r>
            <a:r>
              <a:rPr lang="hr-H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oslogađaju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sinaptičku pukotinu i mnogi se vežu na receptivna mjesta na </a:t>
            </a:r>
            <a:r>
              <a:rPr lang="hr-H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dentritima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neurona koji prima poruke. Neki </a:t>
            </a:r>
            <a:r>
              <a:rPr lang="hr-H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neurotransmiteri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(zvani </a:t>
            </a:r>
            <a:r>
              <a:rPr lang="hr-HR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«ekscitatorni»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pospješuju nastanak živčanog impulsa u prijemnom neuronu, a </a:t>
            </a:r>
            <a:r>
              <a:rPr lang="hr-H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drugi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(zvani </a:t>
            </a:r>
            <a:r>
              <a:rPr lang="hr-HR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«inhibitorni»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smanjuju mogućnost nastanka živčanog impulsa. </a:t>
            </a:r>
            <a:r>
              <a:rPr lang="hr-H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danas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je otkriveno nekoliko desetaka mogućih neurotransmitera (</a:t>
            </a:r>
            <a:r>
              <a:rPr lang="hr-H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Rathus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3213720" cy="11430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Živčana stanica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2924944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Mozak – «dvije glavne vrste stanica: </a:t>
            </a:r>
            <a:r>
              <a:rPr lang="hr-HR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živčane stanice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neuroni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i </a:t>
            </a:r>
            <a:r>
              <a:rPr lang="hr-HR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glijalne</a:t>
            </a:r>
            <a:r>
              <a:rPr lang="hr-HR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stanice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Glija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grč. – ljepilo – odražava staro vjerovanje da se radi samo o potpornim stanicama koje poput nekog građevnog veziva ili skele drže živčane stanice na okupu. Danas znamo da su </a:t>
            </a:r>
            <a:r>
              <a:rPr lang="hr-H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glijalne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stanice daleko aktivnije, da neke od njih proždiru moždani otpada, druge tvore omotače živčanih vlakana, preko trećih živčane stanice dobivaju hranu».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6237312"/>
            <a:ext cx="1109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Einstein</a:t>
            </a:r>
            <a:endParaRPr lang="hr-H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ebspace.ship.edu/cgboer/neur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888432" cy="277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biologija.rs/sinap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61048"/>
            <a:ext cx="3881069" cy="27115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67744" y="188640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Živčane stanice mogu prenositi obavijest </a:t>
            </a:r>
            <a:r>
              <a:rPr lang="hr-HR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samo u jednom smjeru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od </a:t>
            </a:r>
            <a:r>
              <a:rPr lang="hr-H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dendrita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ili staničnih tijela kroz akson do aksonskih završetaka. Zatim se obavijesti prenose s aksonskih završetaka na druge neurone.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7744" y="1556792"/>
            <a:ext cx="6606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Sinapsa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živčana stanica predaje svoje obavijesti drugoj živčanoj stanici na spojnom mjestu koje se zove sinapsa. Sinapsa se sastoji od «grane» ili aksonskog završetka neurona s kojeg stiže poruka; </a:t>
            </a:r>
            <a:r>
              <a:rPr lang="hr-H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dendrita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(«korijena») ili some neurona koji prima poruku; i pukotine između njih, ispunjene tekućinom, koja se sove sinaptička pukotina.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2160" y="3687901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Iako je živčani impuls električne prirode, on ne preskače sinaptičku pukotinu poput iskre. Umjesto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toga,</a:t>
            </a:r>
          </a:p>
          <a:p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kad 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živčani impuls stigne na sinapsu, aksonski završeci oslobađaju kemijske tvari u sinaptičku pukotinu kao da se mnoštvo brodova gurne u more (</a:t>
            </a:r>
            <a:r>
              <a:rPr lang="hr-HR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Rathus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entral nervous system and peripheral nervous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320479" cy="34563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39752" y="332656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Živčani sustav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središnji i periferni</a:t>
            </a:r>
          </a:p>
          <a:p>
            <a:r>
              <a:rPr lang="hr-HR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Središnji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veliki i mali mozak i kralježnička moždina (leđna moždina)</a:t>
            </a:r>
          </a:p>
          <a:p>
            <a:r>
              <a:rPr lang="hr-HR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Periferni</a:t>
            </a:r>
            <a:r>
              <a:rPr lang="hr-H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(živci koji se rasprostiru po tijelu) – tjelesni ili somatski i vegetativni živčani sustav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jutarnji.hr/multimedia/archive/00340/mozak_340911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ain">
  <a:themeElements>
    <a:clrScheme name="Custom 2">
      <a:dk1>
        <a:srgbClr val="FFFFFF"/>
      </a:dk1>
      <a:lt1>
        <a:srgbClr val="FFFFFF"/>
      </a:lt1>
      <a:dk2>
        <a:srgbClr val="1F497D"/>
      </a:dk2>
      <a:lt2>
        <a:srgbClr val="A1A96F"/>
      </a:lt2>
      <a:accent1>
        <a:srgbClr val="3567DF"/>
      </a:accent1>
      <a:accent2>
        <a:srgbClr val="B81A39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3CBF4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Brain</Template>
  <TotalTime>204</TotalTime>
  <Words>889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Brain</vt:lpstr>
      <vt:lpstr>Živčani sustav i njegove podjele</vt:lpstr>
      <vt:lpstr>Živčani sustav i njegove podjele</vt:lpstr>
      <vt:lpstr>Slide 3</vt:lpstr>
      <vt:lpstr>Specifičnost čovjekovog mozga</vt:lpstr>
      <vt:lpstr>Živčana stanica</vt:lpstr>
      <vt:lpstr>Živčana stanica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Josip Bošnjaković</dc:creator>
  <cp:lastModifiedBy>Josip Bošnjaković</cp:lastModifiedBy>
  <cp:revision>26</cp:revision>
  <dcterms:created xsi:type="dcterms:W3CDTF">2012-10-18T12:58:31Z</dcterms:created>
  <dcterms:modified xsi:type="dcterms:W3CDTF">2012-10-20T16:45:57Z</dcterms:modified>
</cp:coreProperties>
</file>