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3" r:id="rId12"/>
    <p:sldId id="268" r:id="rId13"/>
    <p:sldId id="269" r:id="rId14"/>
    <p:sldId id="270" r:id="rId15"/>
    <p:sldId id="271" r:id="rId16"/>
    <p:sldId id="272" r:id="rId17"/>
    <p:sldId id="276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1A77FF0-DFB9-4A4A-8953-93E36894B048}">
          <p14:sldIdLst>
            <p14:sldId id="256"/>
            <p14:sldId id="258"/>
            <p14:sldId id="257"/>
            <p14:sldId id="259"/>
            <p14:sldId id="260"/>
            <p14:sldId id="261"/>
            <p14:sldId id="262"/>
          </p14:sldIdLst>
        </p14:section>
        <p14:section name="Sekcija bez naslova" id="{D456C030-F766-4550-AF31-EA26D02F0438}">
          <p14:sldIdLst>
            <p14:sldId id="263"/>
            <p14:sldId id="274"/>
            <p14:sldId id="275"/>
            <p14:sldId id="273"/>
            <p14:sldId id="268"/>
            <p14:sldId id="269"/>
            <p14:sldId id="270"/>
            <p14:sldId id="271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79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57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45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1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92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4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38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5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27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1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140E-E3E7-4138-A3B2-8E2E332373A4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4F52-CF20-4217-8434-53B7E20CCA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31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616753"/>
            <a:ext cx="9144000" cy="2387600"/>
          </a:xfrm>
        </p:spPr>
        <p:txBody>
          <a:bodyPr>
            <a:normAutofit/>
          </a:bodyPr>
          <a:lstStyle/>
          <a:p>
            <a:r>
              <a:rPr lang="hr-HR" dirty="0" smtClean="0"/>
              <a:t>PREVENCIJA TRGOVANJA LJUDIMA</a:t>
            </a:r>
            <a:br>
              <a:rPr lang="hr-HR" dirty="0" smtClean="0"/>
            </a:br>
            <a:r>
              <a:rPr lang="hr-HR" sz="1800" dirty="0" smtClean="0"/>
              <a:t>Znanstvena projektna konferencija, Osijek, 17.-18.1.2020.</a:t>
            </a:r>
            <a:endParaRPr lang="hr-HR" sz="1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851236"/>
            <a:ext cx="9144000" cy="580915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Iva Vrebac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12" y="4667927"/>
            <a:ext cx="5454575" cy="12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Suradnja i razmjena iskustava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4852" y="1516828"/>
            <a:ext cx="4303059" cy="501306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Međunarodni pokret Crvenog križa i Crvenog polumjeseca</a:t>
            </a:r>
          </a:p>
          <a:p>
            <a:r>
              <a:rPr lang="hr-HR" dirty="0" smtClean="0"/>
              <a:t>Međunarodne mreže</a:t>
            </a:r>
          </a:p>
          <a:p>
            <a:r>
              <a:rPr lang="hr-HR" dirty="0" smtClean="0"/>
              <a:t>Suradnja s drugim lokalnim društvima</a:t>
            </a:r>
          </a:p>
          <a:p>
            <a:r>
              <a:rPr lang="hr-HR" dirty="0" smtClean="0"/>
              <a:t>Suradnja s partnerskim organizacijama i institucijama (PU, CNZD, Savjet mladih Grada Osijeka, Savjet mladih OBŽ, AMPEU, škole, vrtići</a:t>
            </a:r>
            <a:r>
              <a:rPr lang="hr-HR" smtClean="0"/>
              <a:t>, </a:t>
            </a:r>
            <a:r>
              <a:rPr lang="hr-HR" smtClean="0"/>
              <a:t>fakulteti)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7694" y="2341585"/>
            <a:ext cx="4127679" cy="30957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12" y="2571316"/>
            <a:ext cx="3515061" cy="26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06" y="-128341"/>
            <a:ext cx="10515600" cy="1325563"/>
          </a:xfrm>
        </p:spPr>
        <p:txBody>
          <a:bodyPr/>
          <a:lstStyle/>
          <a:p>
            <a:r>
              <a:rPr lang="hr-HR" dirty="0"/>
              <a:t>6</a:t>
            </a:r>
            <a:r>
              <a:rPr lang="hr-HR" dirty="0" smtClean="0"/>
              <a:t>. Javna događanja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73" y="558230"/>
            <a:ext cx="3564958" cy="267371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89" y="3615127"/>
            <a:ext cx="3656442" cy="27423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1" y="558229"/>
            <a:ext cx="3564958" cy="26737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1" y="3615127"/>
            <a:ext cx="3659562" cy="274233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66671" y="1058204"/>
            <a:ext cx="4275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Izložbe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Obilježavanje važnih datuma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Performansi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Projekcije filmova</a:t>
            </a:r>
            <a:endParaRPr lang="hr-HR" sz="28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61" y="3731923"/>
            <a:ext cx="4206110" cy="23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mišica milica\za prezentaciju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31" y="0"/>
            <a:ext cx="4897437" cy="6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257577" y="643944"/>
            <a:ext cx="4739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7. Sigurna mjesta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8368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969485CC-ADE7-4759-B7BB-56DDA64D7E9C}" type="slidenum">
              <a:rPr lang="hr-HR" smtClean="0"/>
              <a:pPr/>
              <a:t>13</a:t>
            </a:fld>
            <a:endParaRPr lang="hr-HR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eaLnBrk="1" hangingPunct="1"/>
            <a:r>
              <a:rPr lang="hr-HR" dirty="0" smtClean="0"/>
              <a:t>Mjere opreza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224" y="820729"/>
            <a:ext cx="8229600" cy="585789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r-HR" b="1" i="1" dirty="0" smtClean="0">
                <a:solidFill>
                  <a:schemeClr val="tx2"/>
                </a:solidFill>
              </a:rPr>
              <a:t>Na razgovoru za posao</a:t>
            </a:r>
            <a:r>
              <a:rPr lang="hr-HR" b="1" dirty="0" smtClean="0">
                <a:solidFill>
                  <a:schemeClr val="tx2"/>
                </a:solidFill>
              </a:rPr>
              <a:t>:</a:t>
            </a:r>
          </a:p>
          <a:p>
            <a:pPr eaLnBrk="1" hangingPunct="1"/>
            <a:r>
              <a:rPr lang="hr-HR" sz="2400" dirty="0"/>
              <a:t>Temeljito se raspitajte o svim detaljima posla i zatražite da vam se predoči i objasni ugovor koji mora biti jasan, napisan na vašem jeziku i koji mora sadržavati: </a:t>
            </a:r>
          </a:p>
          <a:p>
            <a:pPr eaLnBrk="1" hangingPunct="1">
              <a:buFontTx/>
              <a:buNone/>
            </a:pPr>
            <a:r>
              <a:rPr lang="hr-HR" sz="2400" dirty="0"/>
              <a:t>		</a:t>
            </a:r>
            <a:r>
              <a:rPr lang="hr-HR" sz="2400" dirty="0" smtClean="0"/>
              <a:t>- </a:t>
            </a:r>
            <a:r>
              <a:rPr lang="hr-HR" sz="2400" dirty="0"/>
              <a:t>ime države i grada u kojem ćete raditi te ime i </a:t>
            </a:r>
            <a:r>
              <a:rPr lang="hr-HR" sz="2400" dirty="0" smtClean="0"/>
              <a:t>		adresu </a:t>
            </a:r>
            <a:r>
              <a:rPr lang="hr-HR" sz="2400" dirty="0"/>
              <a:t>agencije </a:t>
            </a:r>
            <a:r>
              <a:rPr lang="hr-HR" sz="2400" dirty="0" smtClean="0"/>
              <a:t>preko </a:t>
            </a:r>
            <a:r>
              <a:rPr lang="hr-HR" sz="2400" dirty="0"/>
              <a:t>koje se zapošljavate;</a:t>
            </a:r>
          </a:p>
          <a:p>
            <a:pPr eaLnBrk="1" hangingPunct="1">
              <a:buFontTx/>
              <a:buNone/>
            </a:pPr>
            <a:r>
              <a:rPr lang="hr-HR" sz="2400" dirty="0"/>
              <a:t>		</a:t>
            </a:r>
            <a:r>
              <a:rPr lang="hr-HR" sz="2400" dirty="0" smtClean="0"/>
              <a:t>- </a:t>
            </a:r>
            <a:r>
              <a:rPr lang="hr-HR" sz="2400" dirty="0"/>
              <a:t>ime poslodavca te njegovu adresu i broj telefonske </a:t>
            </a:r>
            <a:r>
              <a:rPr lang="hr-HR" sz="2400" dirty="0" smtClean="0"/>
              <a:t>	fiksne </a:t>
            </a:r>
            <a:r>
              <a:rPr lang="hr-HR" sz="2400" dirty="0"/>
              <a:t>linije (</a:t>
            </a:r>
            <a:r>
              <a:rPr lang="hr-HR" sz="2400" b="1" dirty="0"/>
              <a:t>ne samo broj mobilnog telefona!</a:t>
            </a:r>
            <a:r>
              <a:rPr lang="hr-HR" sz="2400" dirty="0"/>
              <a:t>);</a:t>
            </a:r>
          </a:p>
          <a:p>
            <a:pPr eaLnBrk="1" hangingPunct="1">
              <a:buFontTx/>
              <a:buNone/>
            </a:pPr>
            <a:r>
              <a:rPr lang="hr-HR" sz="2400" dirty="0"/>
              <a:t>		</a:t>
            </a:r>
            <a:r>
              <a:rPr lang="hr-HR" sz="2400" dirty="0" smtClean="0"/>
              <a:t>- </a:t>
            </a:r>
            <a:r>
              <a:rPr lang="hr-HR" sz="2400" dirty="0"/>
              <a:t>dužinu trajanja ugovora;</a:t>
            </a:r>
          </a:p>
          <a:p>
            <a:pPr eaLnBrk="1" hangingPunct="1">
              <a:buFontTx/>
              <a:buNone/>
            </a:pPr>
            <a:r>
              <a:rPr lang="hr-HR" sz="2400" dirty="0"/>
              <a:t>		</a:t>
            </a:r>
            <a:r>
              <a:rPr lang="hr-HR" sz="2400" dirty="0" smtClean="0"/>
              <a:t>- </a:t>
            </a:r>
            <a:r>
              <a:rPr lang="hr-HR" sz="2400" dirty="0"/>
              <a:t>posljedice raskida ugovora.</a:t>
            </a:r>
          </a:p>
          <a:p>
            <a:r>
              <a:rPr lang="hr-HR" sz="2400" dirty="0"/>
              <a:t>Ugovor mora biti jasno napisan u četiri primjerka, dva na stranom jeziku i dva na vašem jeziku. Po jedan primjerak od svakog ugovora ostaje vama. </a:t>
            </a:r>
          </a:p>
        </p:txBody>
      </p:sp>
    </p:spTree>
    <p:extLst>
      <p:ext uri="{BB962C8B-B14F-4D97-AF65-F5344CB8AC3E}">
        <p14:creationId xmlns:p14="http://schemas.microsoft.com/office/powerpoint/2010/main" val="655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18DBC922-C722-4CDC-B838-9D132C26D88C}" type="slidenum">
              <a:rPr lang="hr-HR" smtClean="0"/>
              <a:pPr/>
              <a:t>14</a:t>
            </a:fld>
            <a:endParaRPr lang="hr-HR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eaLnBrk="1" hangingPunct="1"/>
            <a:r>
              <a:rPr lang="hr-HR" dirty="0" smtClean="0"/>
              <a:t>Mjere opreza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04" y="1071546"/>
            <a:ext cx="9472191" cy="55007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i="1" dirty="0" smtClean="0">
                <a:solidFill>
                  <a:schemeClr val="tx2"/>
                </a:solidFill>
              </a:rPr>
              <a:t>Prije polaska: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Stupite u kontakt s poslodavcem i detaljno se raspitajte o poslu koji ćete obavljati!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Obavezno naučite osnovne fraze jezika zemlje u kojoj ćete raditi!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Nabavite vodiče, planove gradova, adrese za kontakt (policija, konzularnim uredima RH…)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Napravite kopiju svih dokumenata i čuvajte ih kod sebe!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/>
              <a:t>Roditeljima i prijateljima ostavite: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	- kopiju putovnice, vize, ugovora i fotografiju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	- adresu i broj telefona prebivališta u inozemstvu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dirty="0"/>
              <a:t>	- adresu i broj telefona prijatelja u zemlji u koju putujete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400" b="1" dirty="0">
                <a:solidFill>
                  <a:schemeClr val="tx2"/>
                </a:solidFill>
              </a:rPr>
              <a:t>	</a:t>
            </a:r>
            <a:r>
              <a:rPr lang="hr-HR" sz="2400" dirty="0"/>
              <a:t>Za rad u inozemstvu potrebna vam je radna dozvola. Zatražite je osobno</a:t>
            </a:r>
            <a:r>
              <a:rPr lang="hr-HR" sz="2000" dirty="0"/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609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BB42FD9B-EEB0-4783-832E-0FD1E22FBC2E}" type="slidenum">
              <a:rPr lang="hr-HR" smtClean="0"/>
              <a:pPr/>
              <a:t>15</a:t>
            </a:fld>
            <a:endParaRPr lang="hr-HR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96" y="285728"/>
            <a:ext cx="8229600" cy="1143000"/>
          </a:xfrm>
        </p:spPr>
        <p:txBody>
          <a:bodyPr/>
          <a:lstStyle/>
          <a:p>
            <a:pPr eaLnBrk="1" hangingPunct="1"/>
            <a:r>
              <a:rPr lang="hr-HR" dirty="0" smtClean="0"/>
              <a:t>Mjere opreza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28" y="1571613"/>
            <a:ext cx="9651206" cy="47275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b="1" i="1" dirty="0" smtClean="0">
                <a:solidFill>
                  <a:schemeClr val="tx2"/>
                </a:solidFill>
              </a:rPr>
              <a:t>Kada krenete na put:</a:t>
            </a:r>
          </a:p>
          <a:p>
            <a:pPr eaLnBrk="1" hangingPunct="1"/>
            <a:r>
              <a:rPr lang="hr-HR" sz="2400" dirty="0"/>
              <a:t>Ne odvajajte se od putovnice i nemojte je davati nikome osim ovlaštenim službenicima </a:t>
            </a:r>
          </a:p>
          <a:p>
            <a:pPr eaLnBrk="1" hangingPunct="1">
              <a:buFontTx/>
              <a:buNone/>
            </a:pPr>
            <a:r>
              <a:rPr lang="hr-HR" sz="2400" b="1" i="1" dirty="0"/>
              <a:t>Nitko nema pravo zadržavati vaše dokumente!</a:t>
            </a:r>
          </a:p>
          <a:p>
            <a:pPr eaLnBrk="1" hangingPunct="1"/>
            <a:r>
              <a:rPr lang="hr-HR" sz="2400" dirty="0"/>
              <a:t>Ako putujete u grupi upoznajte se sa suputnicima</a:t>
            </a:r>
          </a:p>
          <a:p>
            <a:pPr eaLnBrk="1" hangingPunct="1"/>
            <a:r>
              <a:rPr lang="hr-HR" sz="2400" dirty="0"/>
              <a:t>Obratite pažnju na putove i granične prijelaze tijekom puta!</a:t>
            </a:r>
          </a:p>
          <a:p>
            <a:pPr eaLnBrk="1" hangingPunct="1"/>
            <a:r>
              <a:rPr lang="hr-HR" sz="2400" dirty="0"/>
              <a:t>Održavajte redovne kontakte s obitelji i prijateljima!</a:t>
            </a:r>
          </a:p>
        </p:txBody>
      </p:sp>
    </p:spTree>
    <p:extLst>
      <p:ext uri="{BB962C8B-B14F-4D97-AF65-F5344CB8AC3E}">
        <p14:creationId xmlns:p14="http://schemas.microsoft.com/office/powerpoint/2010/main" val="4176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4C2DC4EC-FAC8-413A-8101-ADDFD7C259E9}" type="slidenum">
              <a:rPr lang="hr-HR" smtClean="0"/>
              <a:pPr/>
              <a:t>16</a:t>
            </a:fld>
            <a:endParaRPr lang="hr-HR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Mjere opreza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14489"/>
            <a:ext cx="9486872" cy="479424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b="1" i="1" dirty="0" smtClean="0">
                <a:solidFill>
                  <a:schemeClr val="tx2"/>
                </a:solidFill>
              </a:rPr>
              <a:t>U inozemstvu:</a:t>
            </a:r>
          </a:p>
          <a:p>
            <a:pPr eaLnBrk="1" hangingPunct="1">
              <a:buFontTx/>
              <a:buNone/>
            </a:pPr>
            <a:endParaRPr lang="hr-HR" b="1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hr-HR" sz="2400" dirty="0"/>
              <a:t>Kad doputujete u zemlju u kojoj ćete raditi, prijavite boravak u konzulatu ili veleposlanstvu svoje države!</a:t>
            </a:r>
          </a:p>
          <a:p>
            <a:pPr eaLnBrk="1" hangingPunct="1">
              <a:buFontTx/>
              <a:buNone/>
            </a:pPr>
            <a:endParaRPr lang="hr-HR" sz="2400" dirty="0"/>
          </a:p>
          <a:p>
            <a:pPr eaLnBrk="1" hangingPunct="1"/>
            <a:r>
              <a:rPr lang="hr-HR" sz="2400" dirty="0"/>
              <a:t>Održavajte redovne kontakte s obitelji i prijateljima u domovini!</a:t>
            </a:r>
          </a:p>
        </p:txBody>
      </p:sp>
    </p:spTree>
    <p:extLst>
      <p:ext uri="{BB962C8B-B14F-4D97-AF65-F5344CB8AC3E}">
        <p14:creationId xmlns:p14="http://schemas.microsoft.com/office/powerpoint/2010/main" val="42274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38" y="842457"/>
            <a:ext cx="6901927" cy="51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443" y="451187"/>
            <a:ext cx="10515600" cy="925792"/>
          </a:xfrm>
        </p:spPr>
        <p:txBody>
          <a:bodyPr>
            <a:normAutofit/>
          </a:bodyPr>
          <a:lstStyle/>
          <a:p>
            <a:r>
              <a:rPr lang="hr-HR" sz="3600" dirty="0" smtClean="0"/>
              <a:t>Kako protiv trgovanja ljudima?</a:t>
            </a:r>
            <a:endParaRPr lang="hr-HR" sz="36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1382" y="1511441"/>
            <a:ext cx="1051559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Sveobuhvatni, interdisciplinarni, </a:t>
            </a:r>
            <a:r>
              <a:rPr kumimoji="0" lang="sr-Latn-RS" altLang="sr-Latn-RS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međusektorski</a:t>
            </a: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pristup</a:t>
            </a:r>
          </a:p>
          <a:p>
            <a:pPr>
              <a:lnSpc>
                <a:spcPct val="100000"/>
              </a:lnSpc>
            </a:pP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Temeljen na međunarodnim</a:t>
            </a:r>
            <a:r>
              <a:rPr kumimoji="0" lang="sr-Latn-RS" altLang="sr-Latn-RS" sz="2400" b="0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ugovorima donesenim pod okriljem organizacija UN-a, VE, EU…</a:t>
            </a:r>
          </a:p>
          <a:p>
            <a:pPr marL="0" indent="0">
              <a:lnSpc>
                <a:spcPct val="100000"/>
              </a:lnSpc>
              <a:buNone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Ciljevi ove Konvencije su:</a:t>
            </a: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sr-Latn-RS" altLang="sr-Latn-RS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sprječavanje</a:t>
            </a:r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suzbijanje trgovanja ljudima, </a:t>
            </a: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 istodobno </a:t>
            </a:r>
            <a:r>
              <a:rPr kumimoji="0" lang="sr-Latn-RS" altLang="sr-Latn-RS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jamčenje</a:t>
            </a: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ravnopravnosti spolova,</a:t>
            </a: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zaštita ljudskih prava žrtava trgovanja ljudima, osmišljavanje sveobuhvatnog okvira za pružanje zaštite i pomoći žrtvama i </a:t>
            </a:r>
            <a:r>
              <a:rPr kumimoji="0" lang="sr-Latn-RS" altLang="sr-Latn-RS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svjedocima</a:t>
            </a: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uz zajamčenu ravnopravnost spolova, kao i osiguranje učinkovite istrage i kaznenog progona,</a:t>
            </a: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promicanje međunarodne suradnje u suzbijanju trgovanja ljudima.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2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sr-Latn-RS" altLang="sr-Latn-RS" sz="2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000" dirty="0" smtClean="0"/>
              <a:t>Konvencija vijeća </a:t>
            </a:r>
            <a:r>
              <a:rPr lang="hr-HR" sz="2000" dirty="0" err="1" smtClean="0"/>
              <a:t>europe</a:t>
            </a:r>
            <a:r>
              <a:rPr lang="hr-HR" sz="2000" dirty="0" smtClean="0"/>
              <a:t> o suzbijanju trgovanja ljudima)</a:t>
            </a:r>
            <a:endParaRPr kumimoji="0" lang="sr-Latn-RS" altLang="sr-Latn-R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415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656138" y="2997200"/>
            <a:ext cx="3013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/>
              <a:t>Trgovanje ljudima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484938" y="4521201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Prevencija trgovanja ljudima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36738" y="4429125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Pomoć žrtvama trgovanja ljudima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389938" y="4429126"/>
            <a:ext cx="198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Međunarodna suradnja – regionalna suradnja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351339" y="4521201"/>
            <a:ext cx="1539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dirty="0"/>
              <a:t>Edukacija djelatnika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367214" y="5267326"/>
            <a:ext cx="161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Edukacija volontera</a:t>
            </a:r>
          </a:p>
        </p:txBody>
      </p:sp>
      <p:cxnSp>
        <p:nvCxnSpPr>
          <p:cNvPr id="37896" name="AutoShape 8"/>
          <p:cNvCxnSpPr>
            <a:cxnSpLocks noChangeShapeType="1"/>
            <a:stCxn id="37890" idx="2"/>
            <a:endCxn id="37892" idx="0"/>
          </p:cNvCxnSpPr>
          <p:nvPr/>
        </p:nvCxnSpPr>
        <p:spPr bwMode="auto">
          <a:xfrm flipH="1">
            <a:off x="2941639" y="3516313"/>
            <a:ext cx="3328987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7" name="AutoShape 9"/>
          <p:cNvCxnSpPr>
            <a:cxnSpLocks noChangeShapeType="1"/>
            <a:stCxn id="37890" idx="2"/>
            <a:endCxn id="37891" idx="0"/>
          </p:cNvCxnSpPr>
          <p:nvPr/>
        </p:nvCxnSpPr>
        <p:spPr bwMode="auto">
          <a:xfrm>
            <a:off x="6270626" y="3516314"/>
            <a:ext cx="1014413" cy="1004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8" name="AutoShape 10"/>
          <p:cNvCxnSpPr>
            <a:cxnSpLocks noChangeShapeType="1"/>
            <a:stCxn id="37890" idx="2"/>
            <a:endCxn id="37894" idx="0"/>
          </p:cNvCxnSpPr>
          <p:nvPr/>
        </p:nvCxnSpPr>
        <p:spPr bwMode="auto">
          <a:xfrm flipH="1">
            <a:off x="5121275" y="3516314"/>
            <a:ext cx="1149350" cy="1004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9" name="AutoShape 11"/>
          <p:cNvCxnSpPr>
            <a:cxnSpLocks noChangeShapeType="1"/>
            <a:stCxn id="37890" idx="2"/>
            <a:endCxn id="37893" idx="0"/>
          </p:cNvCxnSpPr>
          <p:nvPr/>
        </p:nvCxnSpPr>
        <p:spPr bwMode="auto">
          <a:xfrm>
            <a:off x="6270626" y="3516313"/>
            <a:ext cx="3109913" cy="912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0" name="AutoShape 12"/>
          <p:cNvCxnSpPr>
            <a:cxnSpLocks noChangeShapeType="1"/>
            <a:stCxn id="37890" idx="2"/>
            <a:endCxn id="37895" idx="3"/>
          </p:cNvCxnSpPr>
          <p:nvPr/>
        </p:nvCxnSpPr>
        <p:spPr bwMode="auto">
          <a:xfrm rot="5400000">
            <a:off x="5076032" y="4423570"/>
            <a:ext cx="2101850" cy="2873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1" name="AutoShape 13"/>
          <p:cNvCxnSpPr>
            <a:cxnSpLocks noChangeShapeType="1"/>
            <a:stCxn id="37891" idx="2"/>
            <a:endCxn id="37895" idx="2"/>
          </p:cNvCxnSpPr>
          <p:nvPr/>
        </p:nvCxnSpPr>
        <p:spPr bwMode="auto">
          <a:xfrm rot="5400000">
            <a:off x="6009482" y="4693444"/>
            <a:ext cx="441325" cy="2109788"/>
          </a:xfrm>
          <a:prstGeom prst="bentConnector3">
            <a:avLst>
              <a:gd name="adj1" fmla="val 15179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2" name="AutoShape 14"/>
          <p:cNvCxnSpPr>
            <a:cxnSpLocks noChangeShapeType="1"/>
            <a:stCxn id="37895" idx="2"/>
            <a:endCxn id="37893" idx="2"/>
          </p:cNvCxnSpPr>
          <p:nvPr/>
        </p:nvCxnSpPr>
        <p:spPr bwMode="auto">
          <a:xfrm rot="5400000" flipH="1" flipV="1">
            <a:off x="7163594" y="3752056"/>
            <a:ext cx="228600" cy="4205288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3" name="AutoShape 15"/>
          <p:cNvCxnSpPr>
            <a:cxnSpLocks noChangeShapeType="1"/>
          </p:cNvCxnSpPr>
          <p:nvPr/>
        </p:nvCxnSpPr>
        <p:spPr bwMode="auto">
          <a:xfrm rot="16200000" flipV="1">
            <a:off x="3791744" y="4583907"/>
            <a:ext cx="533400" cy="2233612"/>
          </a:xfrm>
          <a:prstGeom prst="bentConnector3">
            <a:avLst>
              <a:gd name="adj1" fmla="val -4285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904" name="Picture 16" descr="LOGO GDCK Osijek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6695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2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27"/>
          </a:xfrm>
        </p:spPr>
        <p:txBody>
          <a:bodyPr/>
          <a:lstStyle/>
          <a:p>
            <a:r>
              <a:rPr lang="hr-HR" dirty="0" smtClean="0"/>
              <a:t>Prevencija…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617104"/>
          </a:xfrm>
        </p:spPr>
        <p:txBody>
          <a:bodyPr/>
          <a:lstStyle/>
          <a:p>
            <a:r>
              <a:rPr lang="hr-HR" dirty="0" smtClean="0"/>
              <a:t>1 dolar u prevenciji štedi 30 do 5000 dolara u liječenju i oporavku</a:t>
            </a:r>
          </a:p>
          <a:p>
            <a:r>
              <a:rPr lang="hr-HR" dirty="0" smtClean="0"/>
              <a:t>Zaštita ljudskih prava i sprječavanje ljudske patnje!</a:t>
            </a:r>
          </a:p>
          <a:p>
            <a:endParaRPr lang="hr-HR" dirty="0"/>
          </a:p>
          <a:p>
            <a:r>
              <a:rPr lang="hr-HR" dirty="0" smtClean="0"/>
              <a:t>Prevencija trgovanja ljudima podrazumijeva rad s mnogim karikama u lancu </a:t>
            </a:r>
          </a:p>
          <a:p>
            <a:pPr lvl="1"/>
            <a:r>
              <a:rPr lang="hr-HR" dirty="0" smtClean="0"/>
              <a:t>potencijalne žrtve, </a:t>
            </a:r>
          </a:p>
          <a:p>
            <a:pPr lvl="1"/>
            <a:r>
              <a:rPr lang="hr-HR" dirty="0" smtClean="0"/>
              <a:t>potencijalni korisnici usluga (profit) </a:t>
            </a:r>
          </a:p>
          <a:p>
            <a:pPr lvl="1"/>
            <a:r>
              <a:rPr lang="hr-HR" dirty="0" smtClean="0"/>
              <a:t>osobe u sustavu pomoći i podrške, </a:t>
            </a:r>
          </a:p>
          <a:p>
            <a:pPr lvl="1"/>
            <a:r>
              <a:rPr lang="hr-HR" dirty="0" smtClean="0"/>
              <a:t>potencijalni svjedoci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108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radimo?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Radionice unutar odgojno-obrazovnog sustava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Izrada i distribucija edukativnog materijala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Mediji i društvene mreže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Treninzi za volontere i djelatnike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Suradnja i razmjena iskustava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Javna događanja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Sigurna mjesta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1. Radionice unutar odgojno-obrazovnog sustava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9247" y="1529323"/>
            <a:ext cx="4044875" cy="466708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Osnovne škole – Humane vrednote 2001.</a:t>
            </a:r>
          </a:p>
          <a:p>
            <a:r>
              <a:rPr lang="hr-HR" dirty="0" smtClean="0"/>
              <a:t>Srednje škole</a:t>
            </a:r>
          </a:p>
          <a:p>
            <a:r>
              <a:rPr lang="hr-HR" dirty="0" smtClean="0"/>
              <a:t>Vrtići</a:t>
            </a:r>
          </a:p>
          <a:p>
            <a:r>
              <a:rPr lang="hr-HR" dirty="0" smtClean="0"/>
              <a:t>Fakulteti</a:t>
            </a:r>
          </a:p>
          <a:p>
            <a:endParaRPr lang="hr-HR" dirty="0"/>
          </a:p>
          <a:p>
            <a:r>
              <a:rPr lang="hr-HR" dirty="0" smtClean="0"/>
              <a:t>Prilagodba uzrastu</a:t>
            </a:r>
          </a:p>
          <a:p>
            <a:r>
              <a:rPr lang="hr-HR" dirty="0" smtClean="0"/>
              <a:t>Različite metode</a:t>
            </a:r>
          </a:p>
          <a:p>
            <a:r>
              <a:rPr lang="hr-HR" dirty="0" smtClean="0"/>
              <a:t>Prilagodba specifičnosti skupine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81" y="2054180"/>
            <a:ext cx="3153480" cy="31173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98" y="1775965"/>
            <a:ext cx="2755302" cy="36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Izrada i distribucija edukativnog materijala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9858"/>
            <a:ext cx="10515600" cy="4776395"/>
          </a:xfrm>
        </p:spPr>
        <p:txBody>
          <a:bodyPr/>
          <a:lstStyle/>
          <a:p>
            <a:r>
              <a:rPr lang="hr-HR" dirty="0" err="1" smtClean="0"/>
              <a:t>Pamtilice</a:t>
            </a:r>
            <a:r>
              <a:rPr lang="hr-HR" dirty="0" smtClean="0"/>
              <a:t>, plakati, </a:t>
            </a:r>
            <a:r>
              <a:rPr lang="hr-HR" dirty="0" err="1" smtClean="0"/>
              <a:t>bookmarkeri</a:t>
            </a:r>
            <a:r>
              <a:rPr lang="hr-HR" dirty="0" smtClean="0"/>
              <a:t>, brošure</a:t>
            </a:r>
          </a:p>
          <a:p>
            <a:r>
              <a:rPr lang="hr-HR" dirty="0" smtClean="0"/>
              <a:t>Aerodromi, granični prijelazi, škole, migrantske rute, prihvatilište za tražitelje azila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72" y="3157368"/>
            <a:ext cx="5651351" cy="31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Mediji i društvene mreže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151967" y="1971369"/>
            <a:ext cx="3377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Sudjelovanje u informativnim emisijama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Facebook, </a:t>
            </a:r>
            <a:r>
              <a:rPr lang="hr-HR" sz="2800" dirty="0" err="1"/>
              <a:t>I</a:t>
            </a:r>
            <a:r>
              <a:rPr lang="hr-HR" sz="2800" dirty="0" err="1" smtClean="0"/>
              <a:t>nstagram</a:t>
            </a:r>
            <a:endParaRPr lang="hr-H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 smtClean="0"/>
              <a:t>Youtube</a:t>
            </a:r>
            <a:r>
              <a:rPr lang="hr-HR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Red </a:t>
            </a:r>
            <a:r>
              <a:rPr lang="hr-HR" sz="2800" dirty="0" err="1" smtClean="0"/>
              <a:t>bell</a:t>
            </a:r>
            <a:endParaRPr lang="hr-HR" sz="28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38" y="909572"/>
            <a:ext cx="2640064" cy="572153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15" y="1387622"/>
            <a:ext cx="2420071" cy="52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Treninzi za volontere i djelatnike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618619"/>
          </a:xfrm>
        </p:spPr>
        <p:txBody>
          <a:bodyPr/>
          <a:lstStyle/>
          <a:p>
            <a:r>
              <a:rPr lang="hr-HR" dirty="0" smtClean="0"/>
              <a:t>Hrvatski Crveni križ – trendovi, primjeri, ranjive skupine</a:t>
            </a:r>
          </a:p>
          <a:p>
            <a:r>
              <a:rPr lang="hr-HR" dirty="0" smtClean="0"/>
              <a:t>Edukacije na lokalnoj razini – kampovi, ljetne škole, vikend seminari</a:t>
            </a:r>
          </a:p>
          <a:p>
            <a:r>
              <a:rPr lang="hr-HR" dirty="0" smtClean="0"/>
              <a:t>Sudjelovanje na konferencijama i okruglim stolovima</a:t>
            </a:r>
          </a:p>
          <a:p>
            <a:r>
              <a:rPr lang="hr-HR" dirty="0" smtClean="0"/>
              <a:t>Sudjelovanje na edukacijama drugih organizacija i institucija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2" y="3802487"/>
            <a:ext cx="3691944" cy="27689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33" y="3770290"/>
            <a:ext cx="4201733" cy="28011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71" y="3802487"/>
            <a:ext cx="3672626" cy="27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81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708</Words>
  <Application>Microsoft Office PowerPoint</Application>
  <PresentationFormat>Široki zaslon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sustava Office</vt:lpstr>
      <vt:lpstr>PREVENCIJA TRGOVANJA LJUDIMA Znanstvena projektna konferencija, Osijek, 17.-18.1.2020.</vt:lpstr>
      <vt:lpstr>Kako protiv trgovanja ljudima?</vt:lpstr>
      <vt:lpstr>PowerPoint prezentacija</vt:lpstr>
      <vt:lpstr>Prevencija…</vt:lpstr>
      <vt:lpstr>Što radimo?</vt:lpstr>
      <vt:lpstr>1. Radionice unutar odgojno-obrazovnog sustava</vt:lpstr>
      <vt:lpstr>2. Izrada i distribucija edukativnog materijala</vt:lpstr>
      <vt:lpstr>3. Mediji i društvene mreže</vt:lpstr>
      <vt:lpstr>4. Treninzi za volontere i djelatnike</vt:lpstr>
      <vt:lpstr>5. Suradnja i razmjena iskustava</vt:lpstr>
      <vt:lpstr>6. Javna događanja</vt:lpstr>
      <vt:lpstr>PowerPoint prezentacija</vt:lpstr>
      <vt:lpstr>Mjere opreza</vt:lpstr>
      <vt:lpstr>Mjere opreza</vt:lpstr>
      <vt:lpstr>Mjere opreza</vt:lpstr>
      <vt:lpstr>Mjere opreza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PREVENCIJA TRGOVANJA LJUDIMA Znanstvena projektna konferencija, Osijek, 17.-18.1.2020.</dc:title>
  <dc:creator>Iva</dc:creator>
  <cp:lastModifiedBy>Iva</cp:lastModifiedBy>
  <cp:revision>37</cp:revision>
  <dcterms:created xsi:type="dcterms:W3CDTF">2020-01-15T10:06:18Z</dcterms:created>
  <dcterms:modified xsi:type="dcterms:W3CDTF">2020-01-17T13:01:39Z</dcterms:modified>
</cp:coreProperties>
</file>